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59" r:id="rId2"/>
    <p:sldMasterId id="2147483671" r:id="rId3"/>
  </p:sldMasterIdLst>
  <p:notesMasterIdLst>
    <p:notesMasterId r:id="rId73"/>
  </p:notesMasterIdLst>
  <p:sldIdLst>
    <p:sldId id="715" r:id="rId4"/>
    <p:sldId id="717" r:id="rId5"/>
    <p:sldId id="682" r:id="rId6"/>
    <p:sldId id="718" r:id="rId7"/>
    <p:sldId id="543" r:id="rId8"/>
    <p:sldId id="472" r:id="rId9"/>
    <p:sldId id="727" r:id="rId10"/>
    <p:sldId id="753" r:id="rId11"/>
    <p:sldId id="754" r:id="rId12"/>
    <p:sldId id="728" r:id="rId13"/>
    <p:sldId id="752" r:id="rId14"/>
    <p:sldId id="697" r:id="rId15"/>
    <p:sldId id="632" r:id="rId16"/>
    <p:sldId id="683" r:id="rId17"/>
    <p:sldId id="689" r:id="rId18"/>
    <p:sldId id="734" r:id="rId19"/>
    <p:sldId id="735" r:id="rId20"/>
    <p:sldId id="694" r:id="rId21"/>
    <p:sldId id="690" r:id="rId22"/>
    <p:sldId id="714" r:id="rId23"/>
    <p:sldId id="693" r:id="rId24"/>
    <p:sldId id="692" r:id="rId25"/>
    <p:sldId id="700" r:id="rId26"/>
    <p:sldId id="696" r:id="rId27"/>
    <p:sldId id="701" r:id="rId28"/>
    <p:sldId id="719" r:id="rId29"/>
    <p:sldId id="702" r:id="rId30"/>
    <p:sldId id="695" r:id="rId31"/>
    <p:sldId id="720" r:id="rId32"/>
    <p:sldId id="738" r:id="rId33"/>
    <p:sldId id="739" r:id="rId34"/>
    <p:sldId id="740" r:id="rId35"/>
    <p:sldId id="705" r:id="rId36"/>
    <p:sldId id="716" r:id="rId37"/>
    <p:sldId id="743" r:id="rId38"/>
    <p:sldId id="744" r:id="rId39"/>
    <p:sldId id="745" r:id="rId40"/>
    <p:sldId id="741" r:id="rId41"/>
    <p:sldId id="742" r:id="rId42"/>
    <p:sldId id="704" r:id="rId43"/>
    <p:sldId id="703" r:id="rId44"/>
    <p:sldId id="706" r:id="rId45"/>
    <p:sldId id="755" r:id="rId46"/>
    <p:sldId id="707" r:id="rId47"/>
    <p:sldId id="708" r:id="rId48"/>
    <p:sldId id="756" r:id="rId49"/>
    <p:sldId id="709" r:id="rId50"/>
    <p:sldId id="758" r:id="rId51"/>
    <p:sldId id="757" r:id="rId52"/>
    <p:sldId id="759" r:id="rId53"/>
    <p:sldId id="760" r:id="rId54"/>
    <p:sldId id="712" r:id="rId55"/>
    <p:sldId id="698" r:id="rId56"/>
    <p:sldId id="711" r:id="rId57"/>
    <p:sldId id="721" r:id="rId58"/>
    <p:sldId id="722" r:id="rId59"/>
    <p:sldId id="723" r:id="rId60"/>
    <p:sldId id="724" r:id="rId61"/>
    <p:sldId id="725" r:id="rId62"/>
    <p:sldId id="726" r:id="rId63"/>
    <p:sldId id="699" r:id="rId64"/>
    <p:sldId id="737" r:id="rId65"/>
    <p:sldId id="736" r:id="rId66"/>
    <p:sldId id="746" r:id="rId67"/>
    <p:sldId id="747" r:id="rId68"/>
    <p:sldId id="751" r:id="rId69"/>
    <p:sldId id="748" r:id="rId70"/>
    <p:sldId id="750" r:id="rId71"/>
    <p:sldId id="761" r:id="rId72"/>
  </p:sldIdLst>
  <p:sldSz cx="12192000" cy="6858000"/>
  <p:notesSz cx="6858000" cy="9144000"/>
  <p:custDataLst>
    <p:tags r:id="rId7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作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8585"/>
    <a:srgbClr val="7B7B7B"/>
    <a:srgbClr val="828282"/>
    <a:srgbClr val="8A8A8A"/>
    <a:srgbClr val="7A7A7A"/>
    <a:srgbClr val="7F7F7F"/>
    <a:srgbClr val="838383"/>
    <a:srgbClr val="777777"/>
    <a:srgbClr val="80C340"/>
    <a:srgbClr val="8FBB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457" autoAdjust="0"/>
    <p:restoredTop sz="94660"/>
  </p:normalViewPr>
  <p:slideViewPr>
    <p:cSldViewPr snapToGrid="0">
      <p:cViewPr varScale="1">
        <p:scale>
          <a:sx n="63" d="100"/>
          <a:sy n="63" d="100"/>
        </p:scale>
        <p:origin x="690" y="6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ags" Target="tags/tag1.xml"/><Relationship Id="rId79"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80BFD8-3EFB-4662-A6C5-0617795C5F14}" type="datetimeFigureOut">
              <a:rPr lang="zh-CN" altLang="en-US" smtClean="0"/>
              <a:t>2026/1/21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5E4D13-0F77-4153-B279-5BD9F682CDE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slideMaster" Target="../slideMasters/slideMaster2.xml"/><Relationship Id="rId5" Type="http://schemas.openxmlformats.org/officeDocument/2006/relationships/tags" Target="../tags/tag13.xml"/><Relationship Id="rId4"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Master" Target="../slideMasters/slideMaster2.xml"/><Relationship Id="rId5" Type="http://schemas.openxmlformats.org/officeDocument/2006/relationships/tags" Target="../tags/tag18.xml"/><Relationship Id="rId4" Type="http://schemas.openxmlformats.org/officeDocument/2006/relationships/tags" Target="../tags/tag17.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slideMaster" Target="../slideMasters/slideMaster2.xml"/><Relationship Id="rId5" Type="http://schemas.openxmlformats.org/officeDocument/2006/relationships/tags" Target="../tags/tag23.xml"/><Relationship Id="rId4" Type="http://schemas.openxmlformats.org/officeDocument/2006/relationships/tags" Target="../tags/tag22.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slideMaster" Target="../slideMasters/slideMaster2.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37.xml"/><Relationship Id="rId3" Type="http://schemas.openxmlformats.org/officeDocument/2006/relationships/tags" Target="../tags/tag32.xml"/><Relationship Id="rId7" Type="http://schemas.openxmlformats.org/officeDocument/2006/relationships/tags" Target="../tags/tag36.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9"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slideMaster" Target="../slideMasters/slideMaster2.xml"/><Relationship Id="rId4" Type="http://schemas.openxmlformats.org/officeDocument/2006/relationships/tags" Target="../tags/tag4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47.xml"/><Relationship Id="rId7" Type="http://schemas.openxmlformats.org/officeDocument/2006/relationships/slideMaster" Target="../slideMasters/slideMaster2.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slideMaster" Target="../slideMasters/slideMaster2.xml"/><Relationship Id="rId5" Type="http://schemas.openxmlformats.org/officeDocument/2006/relationships/tags" Target="../tags/tag55.xml"/><Relationship Id="rId4" Type="http://schemas.openxmlformats.org/officeDocument/2006/relationships/tags" Target="../tags/tag5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slideMaster" Target="../slideMasters/slideMaster2.xml"/><Relationship Id="rId4" Type="http://schemas.openxmlformats.org/officeDocument/2006/relationships/tags" Target="../tags/tag59.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slideMaster" Target="../slideMasters/slideMaster2.xml"/><Relationship Id="rId5" Type="http://schemas.openxmlformats.org/officeDocument/2006/relationships/tags" Target="../tags/tag64.xml"/><Relationship Id="rId4" Type="http://schemas.openxmlformats.org/officeDocument/2006/relationships/tags" Target="../tags/tag63.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slideMaster" Target="../slideMasters/slideMaster3.xml"/><Relationship Id="rId5" Type="http://schemas.openxmlformats.org/officeDocument/2006/relationships/tags" Target="../tags/tag70.xml"/><Relationship Id="rId4" Type="http://schemas.openxmlformats.org/officeDocument/2006/relationships/tags" Target="../tags/tag69.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slideMaster" Target="../slideMasters/slideMaster3.xml"/><Relationship Id="rId5" Type="http://schemas.openxmlformats.org/officeDocument/2006/relationships/tags" Target="../tags/tag75.xml"/><Relationship Id="rId4" Type="http://schemas.openxmlformats.org/officeDocument/2006/relationships/tags" Target="../tags/tag74.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slideMaster" Target="../slideMasters/slideMaster3.xml"/><Relationship Id="rId5" Type="http://schemas.openxmlformats.org/officeDocument/2006/relationships/tags" Target="../tags/tag80.xml"/><Relationship Id="rId4" Type="http://schemas.openxmlformats.org/officeDocument/2006/relationships/tags" Target="../tags/tag79.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83.xml"/><Relationship Id="rId7" Type="http://schemas.openxmlformats.org/officeDocument/2006/relationships/slideMaster" Target="../slideMasters/slideMaster3.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5" Type="http://schemas.openxmlformats.org/officeDocument/2006/relationships/tags" Target="../tags/tag85.xml"/><Relationship Id="rId4" Type="http://schemas.openxmlformats.org/officeDocument/2006/relationships/tags" Target="../tags/tag84.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94.xml"/><Relationship Id="rId3" Type="http://schemas.openxmlformats.org/officeDocument/2006/relationships/tags" Target="../tags/tag89.xml"/><Relationship Id="rId7" Type="http://schemas.openxmlformats.org/officeDocument/2006/relationships/tags" Target="../tags/tag93.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tags" Target="../tags/tag92.xml"/><Relationship Id="rId5" Type="http://schemas.openxmlformats.org/officeDocument/2006/relationships/tags" Target="../tags/tag91.xml"/><Relationship Id="rId4" Type="http://schemas.openxmlformats.org/officeDocument/2006/relationships/tags" Target="../tags/tag90.xml"/><Relationship Id="rId9"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 Id="rId5" Type="http://schemas.openxmlformats.org/officeDocument/2006/relationships/slideMaster" Target="../slideMasters/slideMaster3.xml"/><Relationship Id="rId4" Type="http://schemas.openxmlformats.org/officeDocument/2006/relationships/tags" Target="../tags/tag98.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 Id="rId4"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104.xml"/><Relationship Id="rId7" Type="http://schemas.openxmlformats.org/officeDocument/2006/relationships/slideMaster" Target="../slideMasters/slideMaster3.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5" Type="http://schemas.openxmlformats.org/officeDocument/2006/relationships/tags" Target="../tags/tag106.xml"/><Relationship Id="rId4" Type="http://schemas.openxmlformats.org/officeDocument/2006/relationships/tags" Target="../tags/tag10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slideMaster" Target="../slideMasters/slideMaster3.xml"/><Relationship Id="rId5" Type="http://schemas.openxmlformats.org/officeDocument/2006/relationships/tags" Target="../tags/tag112.xml"/><Relationship Id="rId4" Type="http://schemas.openxmlformats.org/officeDocument/2006/relationships/tags" Target="../tags/tag111.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 Id="rId5" Type="http://schemas.openxmlformats.org/officeDocument/2006/relationships/slideMaster" Target="../slideMasters/slideMaster3.xml"/><Relationship Id="rId4" Type="http://schemas.openxmlformats.org/officeDocument/2006/relationships/tags" Target="../tags/tag116.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slideMaster" Target="../slideMasters/slideMaster3.xml"/><Relationship Id="rId5" Type="http://schemas.openxmlformats.org/officeDocument/2006/relationships/tags" Target="../tags/tag121.xml"/><Relationship Id="rId4" Type="http://schemas.openxmlformats.org/officeDocument/2006/relationships/tags" Target="../tags/tag12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9CDA3ED-71EA-4841-8BBD-ABD29DF9F449}" type="datetimeFigureOut">
              <a:rPr lang="zh-CN" altLang="en-US" smtClean="0"/>
              <a:t>2026/1/21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F66BBAD-8FB9-49DF-AAE2-11A181007D83}" type="slidenum">
              <a:rPr lang="zh-CN" altLang="en-US" smtClean="0"/>
              <a:t>‹#›</a:t>
            </a:fld>
            <a:endParaRPr lang="zh-CN" altLang="en-US"/>
          </a:p>
        </p:txBody>
      </p:sp>
    </p:spTree>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2026/1/21</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2026/1/21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2026/1/21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2026/1/21</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2026/1/21</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2026/1/21</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2026/1/21</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2026/1/21</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2026/1/21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ransition spd="slow">
    <p:push/>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2026/1/21</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2026/1/21</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2026/1/21</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2026/1/21</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2026/1/21</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t>2026/1/21</a:t>
            </a:fld>
            <a:endParaRPr lang="zh-CN" altLang="en-US"/>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a:xfrm>
            <a:off x="612000" y="6314400"/>
            <a:ext cx="2700000" cy="316800"/>
          </a:xfrm>
        </p:spPr>
        <p:txBody>
          <a:bodyPr/>
          <a:lstStyle/>
          <a:p>
            <a:fld id="{760FBDFE-C587-4B4C-A407-44438C67B59E}" type="datetimeFigureOut">
              <a:rPr lang="zh-CN" altLang="en-US" smtClean="0"/>
              <a:t>2026/1/21</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t>2026/1/21</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2026/1/21</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p:spPr>
        <p:txBody>
          <a:bodyPr/>
          <a:lstStyle/>
          <a:p>
            <a:fld id="{9EFD9D74-47D9-4702-A33C-335B63B48DBF}" type="datetimeFigureOut">
              <a:rPr lang="zh-CN" altLang="en-US" smtClean="0"/>
              <a:t>2026/1/21</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p:transition spd="slow">
    <p:push/>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2026/1/21</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2026/1/21</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2026/1/21</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9CDA3ED-71EA-4841-8BBD-ABD29DF9F449}" type="datetimeFigureOut">
              <a:rPr lang="zh-CN" altLang="en-US" smtClean="0"/>
              <a:t>2026/1/21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F66BBAD-8FB9-49DF-AAE2-11A181007D83}" type="slidenum">
              <a:rPr lang="zh-CN" altLang="en-US" smtClean="0"/>
              <a:t>‹#›</a:t>
            </a:fld>
            <a:endParaRPr lang="zh-CN" altLang="en-US"/>
          </a:p>
        </p:txBody>
      </p:sp>
    </p:spTree>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ags" Target="../tags/tag3.xml"/><Relationship Id="rId18" Type="http://schemas.openxmlformats.org/officeDocument/2006/relationships/tags" Target="../tags/tag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17" Type="http://schemas.openxmlformats.org/officeDocument/2006/relationships/tags" Target="../tags/tag7.xml"/><Relationship Id="rId2" Type="http://schemas.openxmlformats.org/officeDocument/2006/relationships/slideLayout" Target="../slideLayouts/slideLayout12.xml"/><Relationship Id="rId16" Type="http://schemas.openxmlformats.org/officeDocument/2006/relationships/tags" Target="../tags/tag6.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tags" Target="../tags/tag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ags" Target="../tags/tag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ags" Target="../tags/tag65.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8" name="文本框 27"/>
          <p:cNvSpPr txBox="1"/>
          <p:nvPr userDrawn="1">
            <p:custDataLst>
              <p:tags r:id="rId12"/>
            </p:custDataLst>
          </p:nvPr>
        </p:nvSpPr>
        <p:spPr>
          <a:xfrm>
            <a:off x="10433384" y="6525260"/>
            <a:ext cx="1621155" cy="275590"/>
          </a:xfrm>
          <a:prstGeom prst="rect">
            <a:avLst/>
          </a:prstGeom>
          <a:noFill/>
        </p:spPr>
        <p:txBody>
          <a:bodyPr wrap="none" rtlCol="0">
            <a:spAutoFit/>
          </a:bodyPr>
          <a:lstStyle/>
          <a:p>
            <a:pPr algn="dist"/>
            <a:r>
              <a:rPr lang="zh-CN" altLang="en-US" sz="1200">
                <a:solidFill>
                  <a:schemeClr val="bg1"/>
                </a:solidFill>
                <a:latin typeface="苹方-简" panose="020B0600000000000000" charset="-120"/>
                <a:ea typeface="苹方-简" panose="020B0600000000000000" charset="-120"/>
              </a:rPr>
              <a:t>www.smartsolo.com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slow">
    <p:push/>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2026/1/21</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3.xml"/><Relationship Id="rId5" Type="http://schemas.openxmlformats.org/officeDocument/2006/relationships/image" Target="../media/image24.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2.xml"/><Relationship Id="rId5" Type="http://schemas.openxmlformats.org/officeDocument/2006/relationships/image" Target="../media/image28.png"/><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3.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3.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2.xml"/><Relationship Id="rId5" Type="http://schemas.openxmlformats.org/officeDocument/2006/relationships/image" Target="../media/image42.png"/><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3.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4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4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3.xml"/><Relationship Id="rId4" Type="http://schemas.openxmlformats.org/officeDocument/2006/relationships/image" Target="../media/image62.png"/></Relationships>
</file>

<file path=ppt/slides/_rels/slide4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3.xml"/><Relationship Id="rId4" Type="http://schemas.openxmlformats.org/officeDocument/2006/relationships/image" Target="../media/image65.png"/></Relationships>
</file>

<file path=ppt/slides/_rels/slide4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3.xml"/><Relationship Id="rId5" Type="http://schemas.openxmlformats.org/officeDocument/2006/relationships/image" Target="../media/image71.png"/><Relationship Id="rId4" Type="http://schemas.openxmlformats.org/officeDocument/2006/relationships/image" Target="../media/image7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4.png"/><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image" Target="../media/image75.png"/><Relationship Id="rId1" Type="http://schemas.openxmlformats.org/officeDocument/2006/relationships/slideLayout" Target="../slideLayouts/slideLayout23.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 Id="rId9" Type="http://schemas.openxmlformats.org/officeDocument/2006/relationships/image" Target="../media/image82.png"/></Relationships>
</file>

<file path=ppt/slides/_rels/slide5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2.xml"/></Relationships>
</file>

<file path=ppt/slides/_rels/slide5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3.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55.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23.xml"/><Relationship Id="rId4" Type="http://schemas.openxmlformats.org/officeDocument/2006/relationships/image" Target="../media/image9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4.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3.xml"/></Relationships>
</file>

<file path=ppt/slides/_rels/slide65.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23.xml"/></Relationships>
</file>

<file path=ppt/slides/_rels/slide66.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23.xml"/></Relationships>
</file>

<file path=ppt/slides/_rels/slide67.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2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9.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0053" y="2389557"/>
            <a:ext cx="7731893" cy="1581150"/>
          </a:xfrm>
          <a:prstGeom prst="rect">
            <a:avLst/>
          </a:prstGeom>
          <a:solidFill>
            <a:schemeClr val="bg1"/>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altLang="en-US" sz="3600" dirty="0">
                <a:solidFill>
                  <a:schemeClr val="tx1">
                    <a:lumMod val="95000"/>
                    <a:lumOff val="5000"/>
                  </a:schemeClr>
                </a:solidFill>
                <a:latin typeface="+mj-ea"/>
                <a:ea typeface="+mj-ea"/>
              </a:rPr>
              <a:t>强震仪系统硬件方案</a:t>
            </a:r>
          </a:p>
          <a:p>
            <a:pPr algn="ctr"/>
            <a:endParaRPr lang="zh-CN" altLang="en-US" dirty="0">
              <a:solidFill>
                <a:schemeClr val="tx1">
                  <a:lumMod val="95000"/>
                  <a:lumOff val="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4932726" y="265332"/>
            <a:ext cx="1800493" cy="369332"/>
          </a:xfrm>
          <a:prstGeom prst="rect">
            <a:avLst/>
          </a:prstGeom>
          <a:noFill/>
        </p:spPr>
        <p:txBody>
          <a:bodyPr wrap="none" rtlCol="0">
            <a:spAutoFit/>
          </a:bodyPr>
          <a:lstStyle/>
          <a:p>
            <a:r>
              <a:rPr lang="zh-CN" altLang="en-US" dirty="0"/>
              <a:t>强震仪系统脑图</a:t>
            </a:r>
          </a:p>
        </p:txBody>
      </p:sp>
      <p:pic>
        <p:nvPicPr>
          <p:cNvPr id="7" name="图片 6">
            <a:extLst>
              <a:ext uri="{FF2B5EF4-FFF2-40B4-BE49-F238E27FC236}">
                <a16:creationId xmlns:a16="http://schemas.microsoft.com/office/drawing/2014/main" id="{2F8BB539-F8EE-47D5-B814-5D92099C8C2B}"/>
              </a:ext>
            </a:extLst>
          </p:cNvPr>
          <p:cNvPicPr>
            <a:picLocks noChangeAspect="1"/>
          </p:cNvPicPr>
          <p:nvPr/>
        </p:nvPicPr>
        <p:blipFill>
          <a:blip r:embed="rId2"/>
          <a:stretch>
            <a:fillRect/>
          </a:stretch>
        </p:blipFill>
        <p:spPr>
          <a:xfrm>
            <a:off x="3507034" y="634663"/>
            <a:ext cx="4722566" cy="5700723"/>
          </a:xfrm>
          <a:prstGeom prst="rect">
            <a:avLst/>
          </a:prstGeom>
        </p:spPr>
      </p:pic>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4932726" y="265332"/>
            <a:ext cx="1569660" cy="369332"/>
          </a:xfrm>
          <a:prstGeom prst="rect">
            <a:avLst/>
          </a:prstGeom>
          <a:noFill/>
        </p:spPr>
        <p:txBody>
          <a:bodyPr wrap="none" rtlCol="0">
            <a:spAutoFit/>
          </a:bodyPr>
          <a:lstStyle/>
          <a:p>
            <a:r>
              <a:rPr lang="zh-CN" altLang="en-US" dirty="0"/>
              <a:t>数据存储脑图</a:t>
            </a:r>
          </a:p>
        </p:txBody>
      </p:sp>
      <p:pic>
        <p:nvPicPr>
          <p:cNvPr id="10" name="图片 9"/>
          <p:cNvPicPr>
            <a:picLocks noChangeAspect="1"/>
          </p:cNvPicPr>
          <p:nvPr/>
        </p:nvPicPr>
        <p:blipFill>
          <a:blip r:embed="rId2"/>
          <a:stretch>
            <a:fillRect/>
          </a:stretch>
        </p:blipFill>
        <p:spPr>
          <a:xfrm>
            <a:off x="1759409" y="1006188"/>
            <a:ext cx="7644650" cy="5217148"/>
          </a:xfrm>
          <a:prstGeom prst="rect">
            <a:avLst/>
          </a:prstGeom>
        </p:spPr>
      </p:pic>
    </p:spTree>
    <p:extLst>
      <p:ext uri="{BB962C8B-B14F-4D97-AF65-F5344CB8AC3E}">
        <p14:creationId xmlns:p14="http://schemas.microsoft.com/office/powerpoint/2010/main" val="2936191814"/>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35160" y="2430285"/>
            <a:ext cx="5357276" cy="707886"/>
          </a:xfrm>
          <a:prstGeom prst="rect">
            <a:avLst/>
          </a:prstGeom>
          <a:noFill/>
        </p:spPr>
        <p:txBody>
          <a:bodyPr wrap="square" rtlCol="0">
            <a:spAutoFit/>
          </a:bodyPr>
          <a:lstStyle/>
          <a:p>
            <a:r>
              <a:rPr lang="en-US" altLang="zh-CN" sz="4000" dirty="0">
                <a:latin typeface="+mj-ea"/>
                <a:ea typeface="+mj-ea"/>
              </a:rPr>
              <a:t>Linux</a:t>
            </a:r>
            <a:r>
              <a:rPr lang="zh-CN" altLang="en-US" sz="4000" dirty="0">
                <a:latin typeface="+mj-ea"/>
                <a:ea typeface="+mj-ea"/>
              </a:rPr>
              <a:t>和</a:t>
            </a:r>
            <a:r>
              <a:rPr lang="en-US" altLang="zh-CN" sz="4000" dirty="0">
                <a:latin typeface="+mj-ea"/>
                <a:ea typeface="+mj-ea"/>
              </a:rPr>
              <a:t>Web</a:t>
            </a:r>
            <a:r>
              <a:rPr lang="zh-CN" altLang="en-US" sz="4000" dirty="0">
                <a:latin typeface="+mj-ea"/>
                <a:ea typeface="+mj-ea"/>
              </a:rPr>
              <a:t>交互</a:t>
            </a:r>
          </a:p>
        </p:txBody>
      </p:sp>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3372374" y="1844268"/>
            <a:ext cx="8666527" cy="4397141"/>
          </a:xfrm>
          <a:prstGeom prst="rect">
            <a:avLst/>
          </a:prstGeom>
        </p:spPr>
      </p:pic>
      <p:sp>
        <p:nvSpPr>
          <p:cNvPr id="5" name="文本框 4"/>
          <p:cNvSpPr txBox="1"/>
          <p:nvPr/>
        </p:nvSpPr>
        <p:spPr>
          <a:xfrm>
            <a:off x="153099" y="778325"/>
            <a:ext cx="6094602" cy="923330"/>
          </a:xfrm>
          <a:prstGeom prst="rect">
            <a:avLst/>
          </a:prstGeom>
          <a:noFill/>
        </p:spPr>
        <p:txBody>
          <a:bodyPr wrap="square">
            <a:spAutoFit/>
          </a:bodyPr>
          <a:lstStyle/>
          <a:p>
            <a:pPr algn="just"/>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摘要页面</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展示设备关键状态信息，包括时间、媒体、系统配置和简化波形，方便安装时监控设备。</a:t>
            </a:r>
          </a:p>
        </p:txBody>
      </p:sp>
      <p:sp>
        <p:nvSpPr>
          <p:cNvPr id="6" name="文本框 5">
            <a:extLst>
              <a:ext uri="{FF2B5EF4-FFF2-40B4-BE49-F238E27FC236}">
                <a16:creationId xmlns:a16="http://schemas.microsoft.com/office/drawing/2014/main" id="{42BFD54F-7927-4CA1-BEB7-BCA42268E4C6}"/>
              </a:ext>
            </a:extLst>
          </p:cNvPr>
          <p:cNvSpPr txBox="1"/>
          <p:nvPr/>
        </p:nvSpPr>
        <p:spPr>
          <a:xfrm>
            <a:off x="153099" y="1844268"/>
            <a:ext cx="3219275" cy="4247317"/>
          </a:xfrm>
          <a:prstGeom prst="rect">
            <a:avLst/>
          </a:prstGeom>
          <a:noFill/>
        </p:spPr>
        <p:txBody>
          <a:bodyPr wrap="square">
            <a:spAutoFit/>
          </a:bodyPr>
          <a:lstStyle/>
          <a:p>
            <a:pPr algn="l">
              <a:buFont typeface="Arial" panose="020B0604020202020204" pitchFamily="34" charset="0"/>
              <a:buChar char="•"/>
            </a:pPr>
            <a:r>
              <a:rPr lang="zh-CN" altLang="en-US" kern="100" dirty="0">
                <a:latin typeface="等线" panose="02010600030101010101" pitchFamily="2" charset="-122"/>
                <a:ea typeface="等线" panose="02010600030101010101" pitchFamily="2" charset="-122"/>
                <a:cs typeface="Times New Roman" panose="02020603050405020304" pitchFamily="18" charset="0"/>
              </a:rPr>
              <a:t>时钟状态：</a:t>
            </a:r>
            <a:br>
              <a:rPr lang="zh-CN" altLang="en-US" kern="100" dirty="0">
                <a:latin typeface="等线" panose="02010600030101010101" pitchFamily="2" charset="-122"/>
                <a:ea typeface="等线" panose="02010600030101010101" pitchFamily="2" charset="-122"/>
                <a:cs typeface="Times New Roman" panose="02020603050405020304" pitchFamily="18" charset="0"/>
              </a:rPr>
            </a:br>
            <a:r>
              <a:rPr lang="zh-CN" altLang="en-US" kern="100" dirty="0">
                <a:latin typeface="等线" panose="02010600030101010101" pitchFamily="2" charset="-122"/>
                <a:ea typeface="等线" panose="02010600030101010101" pitchFamily="2" charset="-122"/>
                <a:cs typeface="Times New Roman" panose="02020603050405020304" pitchFamily="18" charset="0"/>
              </a:rPr>
              <a:t>显示内部时钟是否与 </a:t>
            </a:r>
            <a:r>
              <a:rPr lang="en-US" altLang="zh-CN" kern="100" dirty="0">
                <a:latin typeface="等线" panose="02010600030101010101" pitchFamily="2" charset="-122"/>
                <a:ea typeface="等线" panose="02010600030101010101" pitchFamily="2" charset="-122"/>
                <a:cs typeface="Times New Roman" panose="02020603050405020304" pitchFamily="18" charset="0"/>
              </a:rPr>
              <a:t>GPS </a:t>
            </a:r>
            <a:r>
              <a:rPr lang="zh-CN" altLang="en-US" kern="100" dirty="0">
                <a:latin typeface="等线" panose="02010600030101010101" pitchFamily="2" charset="-122"/>
                <a:ea typeface="等线" panose="02010600030101010101" pitchFamily="2" charset="-122"/>
                <a:cs typeface="Times New Roman" panose="02020603050405020304" pitchFamily="18" charset="0"/>
              </a:rPr>
              <a:t>同步，若同步失败会提示 “</a:t>
            </a:r>
            <a:r>
              <a:rPr lang="en-US" altLang="zh-CN" kern="100" dirty="0">
                <a:latin typeface="等线" panose="02010600030101010101" pitchFamily="2" charset="-122"/>
                <a:ea typeface="等线" panose="02010600030101010101" pitchFamily="2" charset="-122"/>
                <a:cs typeface="Times New Roman" panose="02020603050405020304" pitchFamily="18" charset="0"/>
              </a:rPr>
              <a:t>Time error” </a:t>
            </a:r>
            <a:r>
              <a:rPr lang="zh-CN" altLang="en-US" kern="100" dirty="0">
                <a:latin typeface="等线" panose="02010600030101010101" pitchFamily="2" charset="-122"/>
                <a:ea typeface="等线" panose="02010600030101010101" pitchFamily="2" charset="-122"/>
                <a:cs typeface="Times New Roman" panose="02020603050405020304" pitchFamily="18" charset="0"/>
              </a:rPr>
              <a:t>或 “</a:t>
            </a:r>
            <a:r>
              <a:rPr lang="en-US" altLang="zh-CN" kern="100" dirty="0">
                <a:latin typeface="等线" panose="02010600030101010101" pitchFamily="2" charset="-122"/>
                <a:ea typeface="等线" panose="02010600030101010101" pitchFamily="2" charset="-122"/>
                <a:cs typeface="Times New Roman" panose="02020603050405020304" pitchFamily="18" charset="0"/>
              </a:rPr>
              <a:t>No antenna”</a:t>
            </a:r>
            <a:r>
              <a:rPr lang="zh-CN" altLang="en-US" kern="100" dirty="0">
                <a:latin typeface="等线" panose="02010600030101010101" pitchFamily="2" charset="-122"/>
                <a:ea typeface="等线" panose="02010600030101010101" pitchFamily="2" charset="-122"/>
                <a:cs typeface="Times New Roman" panose="02020603050405020304" pitchFamily="18" charset="0"/>
              </a:rPr>
              <a:t>。</a:t>
            </a:r>
          </a:p>
          <a:p>
            <a:pPr algn="l">
              <a:buFont typeface="Arial" panose="020B0604020202020204" pitchFamily="34" charset="0"/>
              <a:buChar char="•"/>
            </a:pPr>
            <a:r>
              <a:rPr lang="en-US" altLang="zh-CN" kern="100" dirty="0">
                <a:latin typeface="等线" panose="02010600030101010101" pitchFamily="2" charset="-122"/>
                <a:ea typeface="等线" panose="02010600030101010101" pitchFamily="2" charset="-122"/>
                <a:cs typeface="Times New Roman" panose="02020603050405020304" pitchFamily="18" charset="0"/>
              </a:rPr>
              <a:t>GPS </a:t>
            </a:r>
            <a:r>
              <a:rPr lang="zh-CN" altLang="en-US" kern="100" dirty="0">
                <a:latin typeface="等线" panose="02010600030101010101" pitchFamily="2" charset="-122"/>
                <a:ea typeface="等线" panose="02010600030101010101" pitchFamily="2" charset="-122"/>
                <a:cs typeface="Times New Roman" panose="02020603050405020304" pitchFamily="18" charset="0"/>
              </a:rPr>
              <a:t>卫星数量：</a:t>
            </a:r>
            <a:br>
              <a:rPr lang="zh-CN" altLang="en-US" kern="100" dirty="0">
                <a:latin typeface="等线" panose="02010600030101010101" pitchFamily="2" charset="-122"/>
                <a:ea typeface="等线" panose="02010600030101010101" pitchFamily="2" charset="-122"/>
                <a:cs typeface="Times New Roman" panose="02020603050405020304" pitchFamily="18" charset="0"/>
              </a:rPr>
            </a:br>
            <a:r>
              <a:rPr lang="zh-CN" altLang="en-US" kern="100" dirty="0">
                <a:latin typeface="等线" panose="02010600030101010101" pitchFamily="2" charset="-122"/>
                <a:ea typeface="等线" panose="02010600030101010101" pitchFamily="2" charset="-122"/>
                <a:cs typeface="Times New Roman" panose="02020603050405020304" pitchFamily="18" charset="0"/>
              </a:rPr>
              <a:t>显示用于定位和授时的卫星数量（需至少 </a:t>
            </a:r>
            <a:r>
              <a:rPr lang="en-US" altLang="zh-CN" kern="100" dirty="0">
                <a:latin typeface="等线" panose="02010600030101010101" pitchFamily="2" charset="-122"/>
                <a:ea typeface="等线" panose="02010600030101010101" pitchFamily="2" charset="-122"/>
                <a:cs typeface="Times New Roman" panose="02020603050405020304" pitchFamily="18" charset="0"/>
              </a:rPr>
              <a:t>4 </a:t>
            </a:r>
            <a:r>
              <a:rPr lang="zh-CN" altLang="en-US" kern="100" dirty="0">
                <a:latin typeface="等线" panose="02010600030101010101" pitchFamily="2" charset="-122"/>
                <a:ea typeface="等线" panose="02010600030101010101" pitchFamily="2" charset="-122"/>
                <a:cs typeface="Times New Roman" panose="02020603050405020304" pitchFamily="18" charset="0"/>
              </a:rPr>
              <a:t>颗卫星以实现三维定位）。</a:t>
            </a:r>
          </a:p>
          <a:p>
            <a:pPr algn="l">
              <a:buFont typeface="Arial" panose="020B0604020202020204" pitchFamily="34" charset="0"/>
              <a:buChar char="•"/>
            </a:pPr>
            <a:r>
              <a:rPr lang="zh-CN" altLang="en-US" kern="100" dirty="0">
                <a:latin typeface="等线" panose="02010600030101010101" pitchFamily="2" charset="-122"/>
                <a:ea typeface="等线" panose="02010600030101010101" pitchFamily="2" charset="-122"/>
                <a:cs typeface="Times New Roman" panose="02020603050405020304" pitchFamily="18" charset="0"/>
              </a:rPr>
              <a:t>定时不确定性（</a:t>
            </a:r>
            <a:r>
              <a:rPr lang="en-US" altLang="zh-CN" kern="100" dirty="0" err="1">
                <a:latin typeface="等线" panose="02010600030101010101" pitchFamily="2" charset="-122"/>
                <a:ea typeface="等线" panose="02010600030101010101" pitchFamily="2" charset="-122"/>
                <a:cs typeface="Times New Roman" panose="02020603050405020304" pitchFamily="18" charset="0"/>
              </a:rPr>
              <a:t>μs</a:t>
            </a:r>
            <a:r>
              <a:rPr lang="zh-CN" altLang="en-US" kern="100" dirty="0">
                <a:latin typeface="等线" panose="02010600030101010101" pitchFamily="2" charset="-122"/>
                <a:ea typeface="等线" panose="02010600030101010101" pitchFamily="2" charset="-122"/>
                <a:cs typeface="Times New Roman" panose="02020603050405020304" pitchFamily="18" charset="0"/>
              </a:rPr>
              <a:t>）：</a:t>
            </a:r>
            <a:br>
              <a:rPr lang="zh-CN" altLang="en-US" kern="100" dirty="0">
                <a:latin typeface="等线" panose="02010600030101010101" pitchFamily="2" charset="-122"/>
                <a:ea typeface="等线" panose="02010600030101010101" pitchFamily="2" charset="-122"/>
                <a:cs typeface="Times New Roman" panose="02020603050405020304" pitchFamily="18" charset="0"/>
              </a:rPr>
            </a:br>
            <a:r>
              <a:rPr lang="zh-CN" altLang="en-US" kern="100" dirty="0">
                <a:latin typeface="等线" panose="02010600030101010101" pitchFamily="2" charset="-122"/>
                <a:ea typeface="等线" panose="02010600030101010101" pitchFamily="2" charset="-122"/>
                <a:cs typeface="Times New Roman" panose="02020603050405020304" pitchFamily="18" charset="0"/>
              </a:rPr>
              <a:t>基于时钟漂移和温度计算的定时误差估计值：</a:t>
            </a:r>
          </a:p>
          <a:p>
            <a:pPr marL="742950" lvl="1" indent="-285750" algn="l">
              <a:buFont typeface="Arial" panose="020B0604020202020204" pitchFamily="34" charset="0"/>
              <a:buChar char="•"/>
            </a:pPr>
            <a:r>
              <a:rPr lang="en-US" altLang="zh-CN" kern="100" dirty="0">
                <a:latin typeface="等线" panose="02010600030101010101" pitchFamily="2" charset="-122"/>
                <a:ea typeface="等线" panose="02010600030101010101" pitchFamily="2" charset="-122"/>
                <a:cs typeface="Times New Roman" panose="02020603050405020304" pitchFamily="18" charset="0"/>
              </a:rPr>
              <a:t>Duty cycled </a:t>
            </a:r>
            <a:r>
              <a:rPr lang="zh-CN" altLang="en-US" kern="100" dirty="0">
                <a:latin typeface="等线" panose="02010600030101010101" pitchFamily="2" charset="-122"/>
                <a:ea typeface="等线" panose="02010600030101010101" pitchFamily="2" charset="-122"/>
                <a:cs typeface="Times New Roman" panose="02020603050405020304" pitchFamily="18" charset="0"/>
              </a:rPr>
              <a:t>模式：误差阈值为 </a:t>
            </a:r>
            <a:r>
              <a:rPr lang="en-US" altLang="zh-CN" kern="100" dirty="0">
                <a:latin typeface="等线" panose="02010600030101010101" pitchFamily="2" charset="-122"/>
                <a:ea typeface="等线" panose="02010600030101010101" pitchFamily="2" charset="-122"/>
                <a:cs typeface="Times New Roman" panose="02020603050405020304" pitchFamily="18" charset="0"/>
              </a:rPr>
              <a:t>100 </a:t>
            </a:r>
            <a:r>
              <a:rPr lang="en-US" altLang="zh-CN" kern="100" dirty="0" err="1">
                <a:latin typeface="等线" panose="02010600030101010101" pitchFamily="2" charset="-122"/>
                <a:ea typeface="等线" panose="02010600030101010101" pitchFamily="2" charset="-122"/>
                <a:cs typeface="Times New Roman" panose="02020603050405020304" pitchFamily="18" charset="0"/>
              </a:rPr>
              <a:t>μs</a:t>
            </a:r>
            <a:r>
              <a:rPr lang="zh-CN" altLang="en-US" kern="100" dirty="0">
                <a:latin typeface="等线" panose="02010600030101010101" pitchFamily="2" charset="-122"/>
                <a:ea typeface="等线" panose="02010600030101010101" pitchFamily="2" charset="-122"/>
                <a:cs typeface="Times New Roman" panose="02020603050405020304" pitchFamily="18" charset="0"/>
              </a:rPr>
              <a:t>。</a:t>
            </a:r>
          </a:p>
          <a:p>
            <a:pPr marL="742950" lvl="1" indent="-285750" algn="l">
              <a:buFont typeface="Arial" panose="020B0604020202020204" pitchFamily="34" charset="0"/>
              <a:buChar char="•"/>
            </a:pPr>
            <a:r>
              <a:rPr lang="en-US" altLang="zh-CN" kern="100" dirty="0">
                <a:latin typeface="等线" panose="02010600030101010101" pitchFamily="2" charset="-122"/>
                <a:ea typeface="等线" panose="02010600030101010101" pitchFamily="2" charset="-122"/>
                <a:cs typeface="Times New Roman" panose="02020603050405020304" pitchFamily="18" charset="0"/>
              </a:rPr>
              <a:t>Always on </a:t>
            </a:r>
            <a:r>
              <a:rPr lang="zh-CN" altLang="en-US" kern="100" dirty="0">
                <a:latin typeface="等线" panose="02010600030101010101" pitchFamily="2" charset="-122"/>
                <a:ea typeface="等线" panose="02010600030101010101" pitchFamily="2" charset="-122"/>
                <a:cs typeface="Times New Roman" panose="02020603050405020304" pitchFamily="18" charset="0"/>
              </a:rPr>
              <a:t>模式：误差阈值为 </a:t>
            </a:r>
            <a:r>
              <a:rPr lang="en-US" altLang="zh-CN" kern="100" dirty="0">
                <a:latin typeface="等线" panose="02010600030101010101" pitchFamily="2" charset="-122"/>
                <a:ea typeface="等线" panose="02010600030101010101" pitchFamily="2" charset="-122"/>
                <a:cs typeface="Times New Roman" panose="02020603050405020304" pitchFamily="18" charset="0"/>
              </a:rPr>
              <a:t>5 </a:t>
            </a:r>
            <a:r>
              <a:rPr lang="en-US" altLang="zh-CN" kern="100" dirty="0" err="1">
                <a:latin typeface="等线" panose="02010600030101010101" pitchFamily="2" charset="-122"/>
                <a:ea typeface="等线" panose="02010600030101010101" pitchFamily="2" charset="-122"/>
                <a:cs typeface="Times New Roman" panose="02020603050405020304" pitchFamily="18" charset="0"/>
              </a:rPr>
              <a:t>μs</a:t>
            </a:r>
            <a:r>
              <a:rPr lang="zh-CN" altLang="en-US" kern="100" dirty="0">
                <a:latin typeface="等线" panose="02010600030101010101" pitchFamily="2" charset="-122"/>
                <a:ea typeface="等线" panose="02010600030101010101" pitchFamily="2" charset="-122"/>
                <a:cs typeface="Times New Roman" panose="02020603050405020304" pitchFamily="18" charset="0"/>
              </a:rPr>
              <a:t>。</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71475" y="1058673"/>
            <a:ext cx="6096000" cy="5355312"/>
          </a:xfrm>
          <a:prstGeom prst="rect">
            <a:avLst/>
          </a:prstGeom>
          <a:noFill/>
        </p:spPr>
        <p:txBody>
          <a:bodyPr wrap="square">
            <a:spAutoFit/>
          </a:bodyPr>
          <a:lstStyle/>
          <a:p>
            <a:pPr marL="342900" lvl="0" indent="-342900" algn="just">
              <a:buFont typeface="+mj-lt"/>
              <a:buAutoNum type="arabicPeriod"/>
              <a:tabLst>
                <a:tab pos="457200" algn="l"/>
              </a:tabLst>
            </a:pPr>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事件</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：显示最近事件的日期、</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PGA</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PGV</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PGD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等信息，以及触发窗口</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zh-CN" altLang="en-US" kern="100" dirty="0">
                <a:latin typeface="等线" panose="02010600030101010101" pitchFamily="2" charset="-122"/>
                <a:ea typeface="等线" panose="02010600030101010101" pitchFamily="2" charset="-122"/>
                <a:cs typeface="Times New Roman" panose="02020603050405020304" pitchFamily="18" charset="0"/>
              </a:rPr>
              <a:t>即各通道触发时间需在该窗口内，才会被认定为同一事件</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、投票阈值</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zh-CN" altLang="en-US" kern="100" dirty="0">
                <a:latin typeface="等线" panose="02010600030101010101" pitchFamily="2" charset="-122"/>
                <a:ea typeface="等线" panose="02010600030101010101" pitchFamily="2" charset="-122"/>
                <a:cs typeface="Times New Roman" panose="02020603050405020304" pitchFamily="18" charset="0"/>
              </a:rPr>
              <a:t>事件声明所需的最小总投票数，每个通道可分配一定投票数，总投票数达到或超过该阈值，事件才会被正式声明</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和触发检测器设置，可在事件页面查看和管理事件。</a:t>
            </a:r>
          </a:p>
          <a:p>
            <a:pPr marL="342900" lvl="0" indent="-342900" algn="just">
              <a:buFont typeface="+mj-lt"/>
              <a:buAutoNum type="arabicPeriod" startAt="2"/>
            </a:pPr>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设备</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：展示系统运行时间、流速率、启用的流数量、配置状态、固件版本等信息，还包括环境相关的功耗、供电电压和温度数据。</a:t>
            </a:r>
          </a:p>
          <a:p>
            <a:pPr marL="342900" lvl="0" indent="-342900" algn="just">
              <a:buFont typeface="+mj-lt"/>
              <a:buAutoNum type="arabicPeriod" startAt="3"/>
            </a:pPr>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存储</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：显示可移动媒体卡（如</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SD</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卡）的状态、连续存档状态、是否包含事件、使用百分比等信息，以及内部存储的状态、大小和记录速率。</a:t>
            </a:r>
          </a:p>
          <a:p>
            <a:pPr marL="342900" lvl="0" indent="-342900" algn="just">
              <a:buFont typeface="+mj-lt"/>
              <a:buAutoNum type="arabicPeriod" startAt="4"/>
            </a:pPr>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数据</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：显示主通道和次通道（若启用）的采样率、灵敏度和传感器模式。</a:t>
            </a:r>
          </a:p>
          <a:p>
            <a:pPr marL="342900" lvl="0" indent="-342900" algn="just">
              <a:buFont typeface="+mj-lt"/>
              <a:buAutoNum type="arabicPeriod" startAt="5"/>
            </a:pPr>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时间</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：显示内部系统时钟状态、定时不确定性、</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GNSS</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卫星数量、</a:t>
            </a:r>
            <a:r>
              <a:rPr lang="zh-CN" altLang="en-US" kern="100" dirty="0">
                <a:latin typeface="等线" panose="02010600030101010101" pitchFamily="2" charset="-122"/>
                <a:ea typeface="等线" panose="02010600030101010101" pitchFamily="2" charset="-122"/>
                <a:cs typeface="Times New Roman" panose="02020603050405020304" pitchFamily="18" charset="0"/>
              </a:rPr>
              <a:t>地理</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位置等信息，时钟状态有初始化、正常、无天线等多种情况。</a:t>
            </a:r>
          </a:p>
          <a:p>
            <a:pPr marL="342900" lvl="0" indent="-342900" algn="just">
              <a:buFont typeface="+mj-lt"/>
              <a:buAutoNum type="arabicPeriod" startAt="6"/>
            </a:pPr>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警报</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：提供最近系统相关事件的列表，如启动、关闭和配置更改。</a:t>
            </a:r>
          </a:p>
        </p:txBody>
      </p:sp>
      <p:pic>
        <p:nvPicPr>
          <p:cNvPr id="9" name="图片 8"/>
          <p:cNvPicPr>
            <a:picLocks noChangeAspect="1"/>
          </p:cNvPicPr>
          <p:nvPr/>
        </p:nvPicPr>
        <p:blipFill>
          <a:blip r:embed="rId2"/>
          <a:stretch>
            <a:fillRect/>
          </a:stretch>
        </p:blipFill>
        <p:spPr>
          <a:xfrm>
            <a:off x="6774934" y="1058673"/>
            <a:ext cx="5331342" cy="5142102"/>
          </a:xfrm>
          <a:prstGeom prst="rect">
            <a:avLst/>
          </a:prstGeom>
        </p:spPr>
      </p:pic>
      <p:sp>
        <p:nvSpPr>
          <p:cNvPr id="5" name="文本框 4"/>
          <p:cNvSpPr txBox="1"/>
          <p:nvPr/>
        </p:nvSpPr>
        <p:spPr>
          <a:xfrm>
            <a:off x="372873" y="587121"/>
            <a:ext cx="6094602" cy="369332"/>
          </a:xfrm>
          <a:prstGeom prst="rect">
            <a:avLst/>
          </a:prstGeom>
          <a:noFill/>
        </p:spPr>
        <p:txBody>
          <a:bodyPr wrap="square">
            <a:spAutoFit/>
          </a:bodyPr>
          <a:lstStyle/>
          <a:p>
            <a:pPr algn="just"/>
            <a:r>
              <a:rPr lang="zh-CN" altLang="en-US" sz="1800" b="1" kern="100" dirty="0">
                <a:effectLst/>
                <a:latin typeface="等线" panose="02010600030101010101" pitchFamily="2" charset="-122"/>
                <a:ea typeface="等线" panose="02010600030101010101" pitchFamily="2" charset="-122"/>
                <a:cs typeface="Times New Roman" panose="02020603050405020304" pitchFamily="18" charset="0"/>
              </a:rPr>
              <a:t>健康页面</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1771651" y="3157537"/>
            <a:ext cx="3438525" cy="2200275"/>
          </a:xfrm>
          <a:prstGeom prst="rect">
            <a:avLst/>
          </a:prstGeom>
        </p:spPr>
      </p:pic>
      <p:pic>
        <p:nvPicPr>
          <p:cNvPr id="7" name="图片 6"/>
          <p:cNvPicPr>
            <a:picLocks noChangeAspect="1"/>
          </p:cNvPicPr>
          <p:nvPr/>
        </p:nvPicPr>
        <p:blipFill>
          <a:blip r:embed="rId3"/>
          <a:stretch>
            <a:fillRect/>
          </a:stretch>
        </p:blipFill>
        <p:spPr>
          <a:xfrm>
            <a:off x="6467475" y="909637"/>
            <a:ext cx="5371614" cy="5038725"/>
          </a:xfrm>
          <a:prstGeom prst="rect">
            <a:avLst/>
          </a:prstGeom>
        </p:spPr>
      </p:pic>
      <p:sp>
        <p:nvSpPr>
          <p:cNvPr id="9" name="文本框 8"/>
          <p:cNvSpPr txBox="1"/>
          <p:nvPr/>
        </p:nvSpPr>
        <p:spPr>
          <a:xfrm>
            <a:off x="190500" y="819149"/>
            <a:ext cx="6096000" cy="2031325"/>
          </a:xfrm>
          <a:prstGeom prst="rect">
            <a:avLst/>
          </a:prstGeom>
          <a:noFill/>
        </p:spPr>
        <p:txBody>
          <a:bodyPr wrap="square">
            <a:spAutoFit/>
          </a:bodyPr>
          <a:lstStyle/>
          <a:p>
            <a:pPr marL="342900" lvl="0" indent="-342900" algn="just">
              <a:buFont typeface="+mj-lt"/>
              <a:buAutoNum type="arabicPeriod"/>
              <a:tabLst>
                <a:tab pos="457200" algn="l"/>
              </a:tabLst>
            </a:pPr>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查看和管理事件</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：在事件页面可查看已声明事件的详细信息，包括日期、时间、峰值地面运动数据产品等，可下载存档事件、使用安全</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FTP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下载</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MiniSEED</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事件数据或删除存档事件。</a:t>
            </a:r>
          </a:p>
          <a:p>
            <a:pPr marL="342900" lvl="0" indent="-342900" algn="just">
              <a:buFont typeface="+mj-lt"/>
              <a:buAutoNum type="arabicPeriod" startAt="2"/>
            </a:pPr>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手动声明事件</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：若事件未被自动声明，可使用</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admin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账号手动声明，基于内部存储的历史数据，声明后可在事件页面查看和下载相关数据。</a:t>
            </a:r>
          </a:p>
        </p:txBody>
      </p:sp>
      <p:sp>
        <p:nvSpPr>
          <p:cNvPr id="6" name="文本框 5"/>
          <p:cNvSpPr txBox="1"/>
          <p:nvPr/>
        </p:nvSpPr>
        <p:spPr>
          <a:xfrm>
            <a:off x="191898" y="327420"/>
            <a:ext cx="6094602" cy="369332"/>
          </a:xfrm>
          <a:prstGeom prst="rect">
            <a:avLst/>
          </a:prstGeom>
          <a:noFill/>
        </p:spPr>
        <p:txBody>
          <a:bodyPr wrap="square">
            <a:spAutoFit/>
          </a:bodyPr>
          <a:lstStyle/>
          <a:p>
            <a:pPr algn="just"/>
            <a:r>
              <a:rPr lang="zh-CN" altLang="en-US" b="1" kern="100" dirty="0">
                <a:latin typeface="等线" panose="02010600030101010101" pitchFamily="2" charset="-122"/>
                <a:ea typeface="等线" panose="02010600030101010101" pitchFamily="2" charset="-122"/>
                <a:cs typeface="Times New Roman" panose="02020603050405020304" pitchFamily="18" charset="0"/>
              </a:rPr>
              <a:t>事件</a:t>
            </a:r>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页面</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8" name="文本框 7"/>
          <p:cNvSpPr txBox="1"/>
          <p:nvPr/>
        </p:nvSpPr>
        <p:spPr>
          <a:xfrm>
            <a:off x="832607" y="5669519"/>
            <a:ext cx="4377569" cy="369332"/>
          </a:xfrm>
          <a:prstGeom prst="rect">
            <a:avLst/>
          </a:prstGeom>
          <a:noFill/>
        </p:spPr>
        <p:txBody>
          <a:bodyPr wrap="square">
            <a:spAutoFit/>
          </a:bodyPr>
          <a:lstStyle/>
          <a:p>
            <a:r>
              <a:rPr lang="zh-CN" altLang="en-US" kern="100" dirty="0">
                <a:latin typeface="等线" panose="02010600030101010101" pitchFamily="2" charset="-122"/>
                <a:ea typeface="等线" panose="02010600030101010101" pitchFamily="2" charset="-122"/>
                <a:cs typeface="Times New Roman" panose="02020603050405020304" pitchFamily="18" charset="0"/>
              </a:rPr>
              <a:t>基于</a:t>
            </a:r>
            <a:r>
              <a:rPr lang="en-US" altLang="zh-CN" kern="100" dirty="0">
                <a:latin typeface="等线" panose="02010600030101010101" pitchFamily="2" charset="-122"/>
                <a:ea typeface="等线" panose="02010600030101010101" pitchFamily="2" charset="-122"/>
                <a:cs typeface="Times New Roman" panose="02020603050405020304" pitchFamily="18" charset="0"/>
              </a:rPr>
              <a:t>STA/LTA </a:t>
            </a:r>
            <a:r>
              <a:rPr lang="zh-CN" altLang="en-US" kern="100" dirty="0">
                <a:latin typeface="等线" panose="02010600030101010101" pitchFamily="2" charset="-122"/>
                <a:ea typeface="等线" panose="02010600030101010101" pitchFamily="2" charset="-122"/>
                <a:cs typeface="Times New Roman" panose="02020603050405020304" pitchFamily="18" charset="0"/>
              </a:rPr>
              <a:t>算法或阈值检测地震事件</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20211" y="905232"/>
            <a:ext cx="11792824" cy="2462213"/>
          </a:xfrm>
          <a:prstGeom prst="rect">
            <a:avLst/>
          </a:prstGeom>
          <a:noFill/>
        </p:spPr>
        <p:txBody>
          <a:bodyPr wrap="square">
            <a:spAutoFit/>
          </a:bodyPr>
          <a:lstStyle/>
          <a:p>
            <a:pPr algn="l"/>
            <a:r>
              <a:rPr lang="zh-CN" altLang="zh-CN" kern="100" dirty="0">
                <a:latin typeface="等线" panose="02010600030101010101" pitchFamily="2" charset="-122"/>
                <a:ea typeface="等线" panose="02010600030101010101" pitchFamily="2" charset="-122"/>
                <a:cs typeface="Times New Roman" panose="02020603050405020304" pitchFamily="18" charset="0"/>
              </a:rPr>
              <a:t>以下是一个计算</a:t>
            </a:r>
            <a:r>
              <a:rPr lang="en-US" altLang="zh-CN" kern="100" dirty="0">
                <a:latin typeface="等线" panose="02010600030101010101" pitchFamily="2" charset="-122"/>
                <a:ea typeface="等线" panose="02010600030101010101" pitchFamily="2" charset="-122"/>
                <a:cs typeface="Times New Roman" panose="02020603050405020304" pitchFamily="18" charset="0"/>
              </a:rPr>
              <a:t> STA</a:t>
            </a:r>
            <a:r>
              <a:rPr lang="zh-CN" altLang="zh-CN" kern="100" dirty="0">
                <a:latin typeface="等线" panose="02010600030101010101" pitchFamily="2" charset="-122"/>
                <a:ea typeface="等线" panose="02010600030101010101" pitchFamily="2" charset="-122"/>
                <a:cs typeface="Times New Roman" panose="02020603050405020304" pitchFamily="18" charset="0"/>
              </a:rPr>
              <a:t>（短时平均）</a:t>
            </a:r>
            <a:r>
              <a:rPr lang="en-US" altLang="zh-CN" kern="100" dirty="0">
                <a:latin typeface="等线" panose="02010600030101010101" pitchFamily="2" charset="-122"/>
                <a:ea typeface="等线" panose="02010600030101010101" pitchFamily="2" charset="-122"/>
                <a:cs typeface="Times New Roman" panose="02020603050405020304" pitchFamily="18" charset="0"/>
              </a:rPr>
              <a:t> </a:t>
            </a:r>
            <a:r>
              <a:rPr lang="zh-CN" altLang="zh-CN" kern="100" dirty="0">
                <a:latin typeface="等线" panose="02010600030101010101" pitchFamily="2" charset="-122"/>
                <a:ea typeface="等线" panose="02010600030101010101" pitchFamily="2" charset="-122"/>
                <a:cs typeface="Times New Roman" panose="02020603050405020304" pitchFamily="18" charset="0"/>
              </a:rPr>
              <a:t>的具体示例，帮助理解其计算过程。假设我们有一组地震数据的能量序列，并设定短时窗口为</a:t>
            </a:r>
            <a:r>
              <a:rPr lang="en-US" altLang="zh-CN" kern="100" dirty="0">
                <a:latin typeface="等线" panose="02010600030101010101" pitchFamily="2" charset="-122"/>
                <a:ea typeface="等线" panose="02010600030101010101" pitchFamily="2" charset="-122"/>
                <a:cs typeface="Times New Roman" panose="02020603050405020304" pitchFamily="18" charset="0"/>
              </a:rPr>
              <a:t> 2 </a:t>
            </a:r>
            <a:r>
              <a:rPr lang="zh-CN" altLang="zh-CN" kern="100" dirty="0">
                <a:latin typeface="等线" panose="02010600030101010101" pitchFamily="2" charset="-122"/>
                <a:ea typeface="等线" panose="02010600030101010101" pitchFamily="2" charset="-122"/>
                <a:cs typeface="Times New Roman" panose="02020603050405020304" pitchFamily="18" charset="0"/>
              </a:rPr>
              <a:t>秒，采样率为</a:t>
            </a:r>
            <a:r>
              <a:rPr lang="en-US" altLang="zh-CN" kern="100" dirty="0">
                <a:latin typeface="等线" panose="02010600030101010101" pitchFamily="2" charset="-122"/>
                <a:ea typeface="等线" panose="02010600030101010101" pitchFamily="2" charset="-122"/>
                <a:cs typeface="Times New Roman" panose="02020603050405020304" pitchFamily="18" charset="0"/>
              </a:rPr>
              <a:t> 100Hz</a:t>
            </a:r>
            <a:r>
              <a:rPr lang="zh-CN" altLang="zh-CN" kern="100" dirty="0">
                <a:latin typeface="等线" panose="02010600030101010101" pitchFamily="2" charset="-122"/>
                <a:ea typeface="等线" panose="02010600030101010101" pitchFamily="2" charset="-122"/>
                <a:cs typeface="Times New Roman" panose="02020603050405020304" pitchFamily="18" charset="0"/>
              </a:rPr>
              <a:t>（即每秒</a:t>
            </a:r>
            <a:r>
              <a:rPr lang="en-US" altLang="zh-CN" kern="100" dirty="0">
                <a:latin typeface="等线" panose="02010600030101010101" pitchFamily="2" charset="-122"/>
                <a:ea typeface="等线" panose="02010600030101010101" pitchFamily="2" charset="-122"/>
                <a:cs typeface="Times New Roman" panose="02020603050405020304" pitchFamily="18" charset="0"/>
              </a:rPr>
              <a:t> 100 </a:t>
            </a:r>
            <a:r>
              <a:rPr lang="zh-CN" altLang="zh-CN" kern="100" dirty="0">
                <a:latin typeface="等线" panose="02010600030101010101" pitchFamily="2" charset="-122"/>
                <a:ea typeface="等线" panose="02010600030101010101" pitchFamily="2" charset="-122"/>
                <a:cs typeface="Times New Roman" panose="02020603050405020304" pitchFamily="18" charset="0"/>
              </a:rPr>
              <a:t>个采样点）。</a:t>
            </a:r>
          </a:p>
          <a:p>
            <a:pPr algn="l"/>
            <a:r>
              <a:rPr lang="zh-CN" altLang="zh-CN" sz="2000" b="1" kern="0" dirty="0">
                <a:solidFill>
                  <a:srgbClr val="000000"/>
                </a:solidFill>
                <a:effectLst/>
                <a:latin typeface="Segoe UI" panose="020B0502040204020203" pitchFamily="34" charset="0"/>
                <a:ea typeface="宋体" panose="02010600030101010101" pitchFamily="2" charset="-122"/>
                <a:cs typeface="Segoe UI" panose="020B0502040204020203" pitchFamily="34" charset="0"/>
              </a:rPr>
              <a:t>一、数据准备</a:t>
            </a:r>
            <a:endParaRPr lang="zh-CN" altLang="zh-CN" sz="1400" kern="100" dirty="0">
              <a:effectLst/>
              <a:latin typeface="等线" panose="02010600030101010101" pitchFamily="2" charset="-122"/>
              <a:ea typeface="等线" panose="02010600030101010101" pitchFamily="2" charset="-122"/>
              <a:cs typeface="Times New Roman" panose="02020603050405020304" pitchFamily="18" charset="0"/>
            </a:endParaRPr>
          </a:p>
          <a:p>
            <a:r>
              <a:rPr lang="zh-CN" altLang="zh-CN" kern="100" dirty="0">
                <a:latin typeface="等线" panose="02010600030101010101" pitchFamily="2" charset="-122"/>
                <a:ea typeface="等线" panose="02010600030101010101" pitchFamily="2" charset="-122"/>
                <a:cs typeface="Times New Roman" panose="02020603050405020304" pitchFamily="18" charset="0"/>
              </a:rPr>
              <a:t>假设某通道的地震数据能量序列</a:t>
            </a:r>
            <a:r>
              <a:rPr lang="en-US" altLang="zh-CN" kern="100" dirty="0">
                <a:latin typeface="等线" panose="02010600030101010101" pitchFamily="2" charset="-122"/>
                <a:ea typeface="等线" panose="02010600030101010101" pitchFamily="2" charset="-122"/>
                <a:cs typeface="Times New Roman" panose="02020603050405020304" pitchFamily="18" charset="0"/>
              </a:rPr>
              <a:t> E(n) </a:t>
            </a:r>
            <a:r>
              <a:rPr lang="zh-CN" altLang="zh-CN" kern="100" dirty="0">
                <a:latin typeface="等线" panose="02010600030101010101" pitchFamily="2" charset="-122"/>
                <a:ea typeface="等线" panose="02010600030101010101" pitchFamily="2" charset="-122"/>
                <a:cs typeface="Times New Roman" panose="02020603050405020304" pitchFamily="18" charset="0"/>
              </a:rPr>
              <a:t>的前</a:t>
            </a:r>
            <a:r>
              <a:rPr lang="en-US" altLang="zh-CN" kern="100" dirty="0">
                <a:latin typeface="等线" panose="02010600030101010101" pitchFamily="2" charset="-122"/>
                <a:ea typeface="等线" panose="02010600030101010101" pitchFamily="2" charset="-122"/>
                <a:cs typeface="Times New Roman" panose="02020603050405020304" pitchFamily="18" charset="0"/>
              </a:rPr>
              <a:t> 30 </a:t>
            </a:r>
            <a:r>
              <a:rPr lang="zh-CN" altLang="zh-CN" kern="100" dirty="0">
                <a:latin typeface="等线" panose="02010600030101010101" pitchFamily="2" charset="-122"/>
                <a:ea typeface="等线" panose="02010600030101010101" pitchFamily="2" charset="-122"/>
                <a:cs typeface="Times New Roman" panose="02020603050405020304" pitchFamily="18" charset="0"/>
              </a:rPr>
              <a:t>个采样点（</a:t>
            </a:r>
            <a:r>
              <a:rPr lang="en-US" altLang="zh-CN" kern="100" dirty="0">
                <a:latin typeface="等线" panose="02010600030101010101" pitchFamily="2" charset="-122"/>
                <a:ea typeface="等线" panose="02010600030101010101" pitchFamily="2" charset="-122"/>
                <a:cs typeface="Times New Roman" panose="02020603050405020304" pitchFamily="18" charset="0"/>
              </a:rPr>
              <a:t>0.3 </a:t>
            </a:r>
            <a:r>
              <a:rPr lang="zh-CN" altLang="zh-CN" kern="100" dirty="0">
                <a:latin typeface="等线" panose="02010600030101010101" pitchFamily="2" charset="-122"/>
                <a:ea typeface="等线" panose="02010600030101010101" pitchFamily="2" charset="-122"/>
                <a:cs typeface="Times New Roman" panose="02020603050405020304" pitchFamily="18" charset="0"/>
              </a:rPr>
              <a:t>秒）如下（为简化计算，示例数据为模拟的能量值）：</a:t>
            </a:r>
            <a:r>
              <a:rPr lang="en-US" altLang="zh-CN" kern="100" dirty="0">
                <a:latin typeface="等线" panose="02010600030101010101" pitchFamily="2" charset="-122"/>
                <a:ea typeface="等线" panose="02010600030101010101" pitchFamily="2" charset="-122"/>
                <a:cs typeface="Times New Roman" panose="02020603050405020304" pitchFamily="18" charset="0"/>
              </a:rPr>
              <a:t>E=[0.1,0.2,0.3,0.2,0.1,0.1,0.2,0.3,0.5,0.8,1.2,1.5,1.8,1.5,1.0,0.8,0.6,0.5,0.4,0.3,0.2,0.1,0.1,0.2,0.3,0.5,0.7,1.0,1.2,1.5]</a:t>
            </a:r>
            <a:endParaRPr lang="zh-CN" altLang="zh-CN" kern="100" dirty="0">
              <a:latin typeface="等线" panose="02010600030101010101" pitchFamily="2" charset="-122"/>
              <a:ea typeface="等线" panose="02010600030101010101" pitchFamily="2" charset="-122"/>
              <a:cs typeface="Times New Roman" panose="02020603050405020304" pitchFamily="18" charset="0"/>
            </a:endParaRPr>
          </a:p>
          <a:p>
            <a:pPr algn="l"/>
            <a:r>
              <a:rPr lang="zh-CN" altLang="zh-CN" sz="2000" b="1" kern="0" dirty="0">
                <a:solidFill>
                  <a:srgbClr val="000000"/>
                </a:solidFill>
                <a:effectLst/>
                <a:latin typeface="Segoe UI" panose="020B0502040204020203" pitchFamily="34" charset="0"/>
                <a:ea typeface="宋体" panose="02010600030101010101" pitchFamily="2" charset="-122"/>
                <a:cs typeface="Segoe UI" panose="020B0502040204020203" pitchFamily="34" charset="0"/>
              </a:rPr>
              <a:t>二、参数设定</a:t>
            </a:r>
            <a:endParaRPr lang="zh-CN" altLang="zh-CN" sz="1400" kern="100" dirty="0">
              <a:effectLst/>
              <a:latin typeface="等线" panose="02010600030101010101" pitchFamily="2" charset="-122"/>
              <a:ea typeface="等线" panose="02010600030101010101" pitchFamily="2" charset="-122"/>
              <a:cs typeface="Times New Roman" panose="02020603050405020304" pitchFamily="18" charset="0"/>
            </a:endParaRPr>
          </a:p>
          <a:p>
            <a:pPr lvl="0" indent="-342900">
              <a:buSzPts val="1000"/>
              <a:buFont typeface="Symbol" panose="05050102010706020507" pitchFamily="18" charset="2"/>
              <a:buChar char=""/>
              <a:tabLst>
                <a:tab pos="457200" algn="l"/>
              </a:tabLst>
            </a:pPr>
            <a:r>
              <a:rPr lang="en-US" altLang="zh-CN" kern="100" dirty="0">
                <a:latin typeface="等线" panose="02010600030101010101" pitchFamily="2" charset="-122"/>
                <a:ea typeface="等线" panose="02010600030101010101" pitchFamily="2" charset="-122"/>
                <a:cs typeface="Times New Roman" panose="02020603050405020304" pitchFamily="18" charset="0"/>
              </a:rPr>
              <a:t>STA </a:t>
            </a:r>
            <a:r>
              <a:rPr lang="zh-CN" altLang="zh-CN" kern="100" dirty="0">
                <a:latin typeface="等线" panose="02010600030101010101" pitchFamily="2" charset="-122"/>
                <a:ea typeface="等线" panose="02010600030101010101" pitchFamily="2" charset="-122"/>
                <a:cs typeface="Times New Roman" panose="02020603050405020304" pitchFamily="18" charset="0"/>
              </a:rPr>
              <a:t>窗口长度：</a:t>
            </a:r>
            <a:r>
              <a:rPr lang="en-US" altLang="zh-CN" kern="100" dirty="0">
                <a:latin typeface="等线" panose="02010600030101010101" pitchFamily="2" charset="-122"/>
                <a:ea typeface="等线" panose="02010600030101010101" pitchFamily="2" charset="-122"/>
                <a:cs typeface="Times New Roman" panose="02020603050405020304" pitchFamily="18" charset="0"/>
              </a:rPr>
              <a:t>2 </a:t>
            </a:r>
            <a:r>
              <a:rPr lang="zh-CN" altLang="zh-CN" kern="100" dirty="0">
                <a:latin typeface="等线" panose="02010600030101010101" pitchFamily="2" charset="-122"/>
                <a:ea typeface="等线" panose="02010600030101010101" pitchFamily="2" charset="-122"/>
                <a:cs typeface="Times New Roman" panose="02020603050405020304" pitchFamily="18" charset="0"/>
              </a:rPr>
              <a:t>秒</a:t>
            </a:r>
            <a:r>
              <a:rPr lang="en-US" altLang="zh-CN" kern="100" dirty="0">
                <a:latin typeface="等线" panose="02010600030101010101" pitchFamily="2" charset="-122"/>
                <a:ea typeface="等线" panose="02010600030101010101" pitchFamily="2" charset="-122"/>
                <a:cs typeface="Times New Roman" panose="02020603050405020304" pitchFamily="18" charset="0"/>
              </a:rPr>
              <a:t> → </a:t>
            </a:r>
            <a:r>
              <a:rPr lang="zh-CN" altLang="zh-CN" kern="100" dirty="0">
                <a:latin typeface="等线" panose="02010600030101010101" pitchFamily="2" charset="-122"/>
                <a:ea typeface="等线" panose="02010600030101010101" pitchFamily="2" charset="-122"/>
                <a:cs typeface="Times New Roman" panose="02020603050405020304" pitchFamily="18" charset="0"/>
              </a:rPr>
              <a:t>对应采样点数</a:t>
            </a:r>
            <a:r>
              <a:rPr lang="en-US" altLang="zh-CN" kern="100" dirty="0">
                <a:latin typeface="等线" panose="02010600030101010101" pitchFamily="2" charset="-122"/>
                <a:ea typeface="等线" panose="02010600030101010101" pitchFamily="2" charset="-122"/>
                <a:cs typeface="Times New Roman" panose="02020603050405020304" pitchFamily="18" charset="0"/>
              </a:rPr>
              <a:t> Ns​=2×100=200 </a:t>
            </a:r>
            <a:r>
              <a:rPr lang="zh-CN" altLang="zh-CN" kern="100" dirty="0">
                <a:latin typeface="等线" panose="02010600030101010101" pitchFamily="2" charset="-122"/>
                <a:ea typeface="等线" panose="02010600030101010101" pitchFamily="2" charset="-122"/>
                <a:cs typeface="Times New Roman" panose="02020603050405020304" pitchFamily="18" charset="0"/>
              </a:rPr>
              <a:t>点（示例中数据仅</a:t>
            </a:r>
            <a:r>
              <a:rPr lang="en-US" altLang="zh-CN" kern="100" dirty="0">
                <a:latin typeface="等线" panose="02010600030101010101" pitchFamily="2" charset="-122"/>
                <a:ea typeface="等线" panose="02010600030101010101" pitchFamily="2" charset="-122"/>
                <a:cs typeface="Times New Roman" panose="02020603050405020304" pitchFamily="18" charset="0"/>
              </a:rPr>
              <a:t> 30 </a:t>
            </a:r>
            <a:r>
              <a:rPr lang="zh-CN" altLang="zh-CN" kern="100" dirty="0">
                <a:latin typeface="等线" panose="02010600030101010101" pitchFamily="2" charset="-122"/>
                <a:ea typeface="等线" panose="02010600030101010101" pitchFamily="2" charset="-122"/>
                <a:cs typeface="Times New Roman" panose="02020603050405020304" pitchFamily="18" charset="0"/>
              </a:rPr>
              <a:t>点，故取前</a:t>
            </a:r>
            <a:r>
              <a:rPr lang="en-US" altLang="zh-CN" kern="100" dirty="0">
                <a:latin typeface="等线" panose="02010600030101010101" pitchFamily="2" charset="-122"/>
                <a:ea typeface="等线" panose="02010600030101010101" pitchFamily="2" charset="-122"/>
                <a:cs typeface="Times New Roman" panose="02020603050405020304" pitchFamily="18" charset="0"/>
              </a:rPr>
              <a:t> 30 </a:t>
            </a:r>
            <a:r>
              <a:rPr lang="zh-CN" altLang="zh-CN" kern="100" dirty="0">
                <a:latin typeface="等线" panose="02010600030101010101" pitchFamily="2" charset="-122"/>
                <a:ea typeface="等线" panose="02010600030101010101" pitchFamily="2" charset="-122"/>
                <a:cs typeface="Times New Roman" panose="02020603050405020304" pitchFamily="18" charset="0"/>
              </a:rPr>
              <a:t>点计算）。</a:t>
            </a:r>
          </a:p>
          <a:p>
            <a:pPr lvl="0" indent="-342900">
              <a:buSzPts val="1000"/>
              <a:buFont typeface="Symbol" panose="05050102010706020507" pitchFamily="18" charset="2"/>
              <a:buChar char=""/>
              <a:tabLst>
                <a:tab pos="457200" algn="l"/>
              </a:tabLst>
            </a:pPr>
            <a:r>
              <a:rPr lang="zh-CN" altLang="zh-CN" kern="100" dirty="0">
                <a:latin typeface="等线" panose="02010600030101010101" pitchFamily="2" charset="-122"/>
                <a:ea typeface="等线" panose="02010600030101010101" pitchFamily="2" charset="-122"/>
                <a:cs typeface="Times New Roman" panose="02020603050405020304" pitchFamily="18" charset="0"/>
              </a:rPr>
              <a:t>计算方式：采用</a:t>
            </a:r>
            <a:r>
              <a:rPr lang="en-US" altLang="zh-CN" kern="100" dirty="0">
                <a:latin typeface="等线" panose="02010600030101010101" pitchFamily="2" charset="-122"/>
                <a:ea typeface="等线" panose="02010600030101010101" pitchFamily="2" charset="-122"/>
                <a:cs typeface="Times New Roman" panose="02020603050405020304" pitchFamily="18" charset="0"/>
              </a:rPr>
              <a:t> </a:t>
            </a:r>
            <a:r>
              <a:rPr lang="zh-CN" altLang="zh-CN" kern="100" dirty="0">
                <a:latin typeface="等线" panose="02010600030101010101" pitchFamily="2" charset="-122"/>
                <a:ea typeface="等线" panose="02010600030101010101" pitchFamily="2" charset="-122"/>
                <a:cs typeface="Times New Roman" panose="02020603050405020304" pitchFamily="18" charset="0"/>
              </a:rPr>
              <a:t>滑动窗口平均法（非递归方式，直接计算窗口内平均值）。</a:t>
            </a:r>
          </a:p>
        </p:txBody>
      </p:sp>
      <p:sp>
        <p:nvSpPr>
          <p:cNvPr id="9" name="Rectangle 7"/>
          <p:cNvSpPr>
            <a:spLocks noChangeArrowheads="1"/>
          </p:cNvSpPr>
          <p:nvPr/>
        </p:nvSpPr>
        <p:spPr bwMode="auto">
          <a:xfrm>
            <a:off x="220211" y="6273392"/>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zh-CN"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4" name="文本框 13"/>
          <p:cNvSpPr txBox="1"/>
          <p:nvPr/>
        </p:nvSpPr>
        <p:spPr>
          <a:xfrm>
            <a:off x="220211" y="3259998"/>
            <a:ext cx="6094602" cy="2893100"/>
          </a:xfrm>
          <a:prstGeom prst="rect">
            <a:avLst/>
          </a:prstGeom>
          <a:noFill/>
        </p:spPr>
        <p:txBody>
          <a:bodyPr wrap="square">
            <a:spAutoFit/>
          </a:bodyPr>
          <a:lstStyle/>
          <a:p>
            <a:pPr algn="l"/>
            <a:r>
              <a:rPr lang="zh-CN" altLang="zh-CN" sz="2000" b="1" kern="0" dirty="0">
                <a:solidFill>
                  <a:srgbClr val="000000"/>
                </a:solidFill>
                <a:effectLst/>
                <a:latin typeface="Segoe UI" panose="020B0502040204020203" pitchFamily="34" charset="0"/>
                <a:ea typeface="宋体" panose="02010600030101010101" pitchFamily="2" charset="-122"/>
                <a:cs typeface="Segoe UI" panose="020B0502040204020203" pitchFamily="34" charset="0"/>
              </a:rPr>
              <a:t>三、</a:t>
            </a:r>
            <a:r>
              <a:rPr lang="en-US" altLang="zh-CN" sz="2000" b="1" kern="0" dirty="0">
                <a:solidFill>
                  <a:srgbClr val="000000"/>
                </a:solidFill>
                <a:effectLst/>
                <a:latin typeface="Segoe UI" panose="020B0502040204020203" pitchFamily="34" charset="0"/>
                <a:ea typeface="宋体" panose="02010600030101010101" pitchFamily="2" charset="-122"/>
                <a:cs typeface="Times New Roman" panose="02020603050405020304" pitchFamily="18" charset="0"/>
              </a:rPr>
              <a:t>STA </a:t>
            </a:r>
            <a:r>
              <a:rPr lang="zh-CN" altLang="zh-CN" sz="2000" b="1" kern="0" dirty="0">
                <a:solidFill>
                  <a:srgbClr val="000000"/>
                </a:solidFill>
                <a:effectLst/>
                <a:latin typeface="Segoe UI" panose="020B0502040204020203" pitchFamily="34" charset="0"/>
                <a:ea typeface="宋体" panose="02010600030101010101" pitchFamily="2" charset="-122"/>
                <a:cs typeface="Segoe UI" panose="020B0502040204020203" pitchFamily="34" charset="0"/>
              </a:rPr>
              <a:t>计算过程</a:t>
            </a:r>
            <a:endParaRPr lang="zh-CN" altLang="zh-CN" sz="1400" kern="100" dirty="0">
              <a:effectLst/>
              <a:latin typeface="等线" panose="02010600030101010101" pitchFamily="2" charset="-122"/>
              <a:ea typeface="等线" panose="02010600030101010101" pitchFamily="2" charset="-122"/>
              <a:cs typeface="Times New Roman" panose="02020603050405020304" pitchFamily="18" charset="0"/>
            </a:endParaRPr>
          </a:p>
          <a:p>
            <a:pPr algn="l"/>
            <a:r>
              <a:rPr lang="zh-CN" altLang="zh-CN" sz="1800" b="1" kern="0" dirty="0">
                <a:solidFill>
                  <a:srgbClr val="000000"/>
                </a:solidFill>
                <a:effectLst/>
                <a:latin typeface="Segoe UI" panose="020B0502040204020203" pitchFamily="34" charset="0"/>
                <a:ea typeface="宋体" panose="02010600030101010101" pitchFamily="2" charset="-122"/>
                <a:cs typeface="Segoe UI" panose="020B0502040204020203" pitchFamily="34" charset="0"/>
              </a:rPr>
              <a:t>第</a:t>
            </a:r>
            <a:r>
              <a:rPr lang="en-US" altLang="zh-CN" sz="1800" b="1" kern="0" dirty="0">
                <a:solidFill>
                  <a:srgbClr val="000000"/>
                </a:solidFill>
                <a:effectLst/>
                <a:latin typeface="Segoe UI" panose="020B0502040204020203" pitchFamily="34" charset="0"/>
                <a:ea typeface="宋体" panose="02010600030101010101" pitchFamily="2" charset="-122"/>
                <a:cs typeface="Times New Roman" panose="02020603050405020304" pitchFamily="18" charset="0"/>
              </a:rPr>
              <a:t> 1 </a:t>
            </a:r>
            <a:r>
              <a:rPr lang="zh-CN" altLang="zh-CN" sz="1800" b="1" kern="0" dirty="0">
                <a:solidFill>
                  <a:srgbClr val="000000"/>
                </a:solidFill>
                <a:effectLst/>
                <a:latin typeface="Segoe UI" panose="020B0502040204020203" pitchFamily="34" charset="0"/>
                <a:ea typeface="宋体" panose="02010600030101010101" pitchFamily="2" charset="-122"/>
                <a:cs typeface="Segoe UI" panose="020B0502040204020203" pitchFamily="34" charset="0"/>
              </a:rPr>
              <a:t>步：确定窗口范围</a:t>
            </a:r>
            <a:endParaRPr lang="zh-CN" altLang="zh-CN" sz="1400"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l">
              <a:buSzPts val="1000"/>
              <a:buFont typeface="Symbol" panose="05050102010706020507" pitchFamily="18" charset="2"/>
              <a:buChar char=""/>
              <a:tabLst>
                <a:tab pos="457200" algn="l"/>
              </a:tabLst>
            </a:pPr>
            <a:r>
              <a:rPr lang="zh-CN" altLang="zh-CN" kern="100" dirty="0">
                <a:latin typeface="等线" panose="02010600030101010101" pitchFamily="2" charset="-122"/>
                <a:ea typeface="等线" panose="02010600030101010101" pitchFamily="2" charset="-122"/>
                <a:cs typeface="Times New Roman" panose="02020603050405020304" pitchFamily="18" charset="0"/>
              </a:rPr>
              <a:t>第</a:t>
            </a:r>
            <a:r>
              <a:rPr lang="en-US" altLang="zh-CN" kern="100" dirty="0">
                <a:latin typeface="等线" panose="02010600030101010101" pitchFamily="2" charset="-122"/>
                <a:ea typeface="等线" panose="02010600030101010101" pitchFamily="2" charset="-122"/>
                <a:cs typeface="Times New Roman" panose="02020603050405020304" pitchFamily="18" charset="0"/>
              </a:rPr>
              <a:t> 1 </a:t>
            </a:r>
            <a:r>
              <a:rPr lang="zh-CN" altLang="zh-CN" kern="100" dirty="0">
                <a:latin typeface="等线" panose="02010600030101010101" pitchFamily="2" charset="-122"/>
                <a:ea typeface="等线" panose="02010600030101010101" pitchFamily="2" charset="-122"/>
                <a:cs typeface="Times New Roman" panose="02020603050405020304" pitchFamily="18" charset="0"/>
              </a:rPr>
              <a:t>个窗口：采样点</a:t>
            </a:r>
            <a:r>
              <a:rPr lang="en-US" altLang="zh-CN" kern="100" dirty="0">
                <a:latin typeface="等线" panose="02010600030101010101" pitchFamily="2" charset="-122"/>
                <a:ea typeface="等线" panose="02010600030101010101" pitchFamily="2" charset="-122"/>
                <a:cs typeface="Times New Roman" panose="02020603050405020304" pitchFamily="18" charset="0"/>
              </a:rPr>
              <a:t> 0-19</a:t>
            </a:r>
            <a:r>
              <a:rPr lang="zh-CN" altLang="zh-CN" kern="100" dirty="0">
                <a:latin typeface="等线" panose="02010600030101010101" pitchFamily="2" charset="-122"/>
                <a:ea typeface="等线" panose="02010600030101010101" pitchFamily="2" charset="-122"/>
                <a:cs typeface="Times New Roman" panose="02020603050405020304" pitchFamily="18" charset="0"/>
              </a:rPr>
              <a:t>（对应时间</a:t>
            </a:r>
            <a:r>
              <a:rPr lang="en-US" altLang="zh-CN" kern="100" dirty="0">
                <a:latin typeface="等线" panose="02010600030101010101" pitchFamily="2" charset="-122"/>
                <a:ea typeface="等线" panose="02010600030101010101" pitchFamily="2" charset="-122"/>
                <a:cs typeface="Times New Roman" panose="02020603050405020304" pitchFamily="18" charset="0"/>
              </a:rPr>
              <a:t> 0-0.2 </a:t>
            </a:r>
            <a:r>
              <a:rPr lang="zh-CN" altLang="zh-CN" kern="100" dirty="0">
                <a:latin typeface="等线" panose="02010600030101010101" pitchFamily="2" charset="-122"/>
                <a:ea typeface="等线" panose="02010600030101010101" pitchFamily="2" charset="-122"/>
                <a:cs typeface="Times New Roman" panose="02020603050405020304" pitchFamily="18" charset="0"/>
              </a:rPr>
              <a:t>秒）</a:t>
            </a:r>
          </a:p>
          <a:p>
            <a:pPr marL="342900" lvl="0" indent="-342900" algn="l">
              <a:buSzPts val="1000"/>
              <a:buFont typeface="Symbol" panose="05050102010706020507" pitchFamily="18" charset="2"/>
              <a:buChar char=""/>
              <a:tabLst>
                <a:tab pos="457200" algn="l"/>
              </a:tabLst>
            </a:pPr>
            <a:r>
              <a:rPr lang="zh-CN" altLang="zh-CN" kern="100" dirty="0">
                <a:latin typeface="等线" panose="02010600030101010101" pitchFamily="2" charset="-122"/>
                <a:ea typeface="等线" panose="02010600030101010101" pitchFamily="2" charset="-122"/>
                <a:cs typeface="Times New Roman" panose="02020603050405020304" pitchFamily="18" charset="0"/>
              </a:rPr>
              <a:t>第</a:t>
            </a:r>
            <a:r>
              <a:rPr lang="en-US" altLang="zh-CN" kern="100" dirty="0">
                <a:latin typeface="等线" panose="02010600030101010101" pitchFamily="2" charset="-122"/>
                <a:ea typeface="等线" panose="02010600030101010101" pitchFamily="2" charset="-122"/>
                <a:cs typeface="Times New Roman" panose="02020603050405020304" pitchFamily="18" charset="0"/>
              </a:rPr>
              <a:t> 2 </a:t>
            </a:r>
            <a:r>
              <a:rPr lang="zh-CN" altLang="zh-CN" kern="100" dirty="0">
                <a:latin typeface="等线" panose="02010600030101010101" pitchFamily="2" charset="-122"/>
                <a:ea typeface="等线" panose="02010600030101010101" pitchFamily="2" charset="-122"/>
                <a:cs typeface="Times New Roman" panose="02020603050405020304" pitchFamily="18" charset="0"/>
              </a:rPr>
              <a:t>个窗口：采样点</a:t>
            </a:r>
            <a:r>
              <a:rPr lang="en-US" altLang="zh-CN" kern="100" dirty="0">
                <a:latin typeface="等线" panose="02010600030101010101" pitchFamily="2" charset="-122"/>
                <a:ea typeface="等线" panose="02010600030101010101" pitchFamily="2" charset="-122"/>
                <a:cs typeface="Times New Roman" panose="02020603050405020304" pitchFamily="18" charset="0"/>
              </a:rPr>
              <a:t> 1-20</a:t>
            </a:r>
            <a:r>
              <a:rPr lang="zh-CN" altLang="zh-CN" kern="100" dirty="0">
                <a:latin typeface="等线" panose="02010600030101010101" pitchFamily="2" charset="-122"/>
                <a:ea typeface="等线" panose="02010600030101010101" pitchFamily="2" charset="-122"/>
                <a:cs typeface="Times New Roman" panose="02020603050405020304" pitchFamily="18" charset="0"/>
              </a:rPr>
              <a:t>（对应时间</a:t>
            </a:r>
            <a:r>
              <a:rPr lang="en-US" altLang="zh-CN" kern="100" dirty="0">
                <a:latin typeface="等线" panose="02010600030101010101" pitchFamily="2" charset="-122"/>
                <a:ea typeface="等线" panose="02010600030101010101" pitchFamily="2" charset="-122"/>
                <a:cs typeface="Times New Roman" panose="02020603050405020304" pitchFamily="18" charset="0"/>
              </a:rPr>
              <a:t> 0.01-0.21 </a:t>
            </a:r>
            <a:r>
              <a:rPr lang="zh-CN" altLang="zh-CN" kern="100" dirty="0">
                <a:latin typeface="等线" panose="02010600030101010101" pitchFamily="2" charset="-122"/>
                <a:ea typeface="等线" panose="02010600030101010101" pitchFamily="2" charset="-122"/>
                <a:cs typeface="Times New Roman" panose="02020603050405020304" pitchFamily="18" charset="0"/>
              </a:rPr>
              <a:t>秒）</a:t>
            </a:r>
          </a:p>
          <a:p>
            <a:pPr marL="342900" lvl="0" indent="-342900" algn="l">
              <a:buSzPts val="1000"/>
              <a:buFont typeface="Symbol" panose="05050102010706020507" pitchFamily="18" charset="2"/>
              <a:buChar char=""/>
              <a:tabLst>
                <a:tab pos="457200" algn="l"/>
              </a:tabLst>
            </a:pPr>
            <a:r>
              <a:rPr lang="zh-CN" altLang="zh-CN" kern="100" dirty="0">
                <a:latin typeface="等线" panose="02010600030101010101" pitchFamily="2" charset="-122"/>
                <a:ea typeface="等线" panose="02010600030101010101" pitchFamily="2" charset="-122"/>
                <a:cs typeface="Times New Roman" panose="02020603050405020304" pitchFamily="18" charset="0"/>
              </a:rPr>
              <a:t>依此类推，直至数据末尾。</a:t>
            </a:r>
          </a:p>
          <a:p>
            <a:pPr algn="l"/>
            <a:r>
              <a:rPr lang="zh-CN" altLang="zh-CN" sz="1800" b="1" kern="0" dirty="0">
                <a:solidFill>
                  <a:srgbClr val="000000"/>
                </a:solidFill>
                <a:effectLst/>
                <a:latin typeface="Segoe UI" panose="020B0502040204020203" pitchFamily="34" charset="0"/>
                <a:ea typeface="宋体" panose="02010600030101010101" pitchFamily="2" charset="-122"/>
                <a:cs typeface="Segoe UI" panose="020B0502040204020203" pitchFamily="34" charset="0"/>
              </a:rPr>
              <a:t>第</a:t>
            </a:r>
            <a:r>
              <a:rPr lang="en-US" altLang="zh-CN" sz="1800" b="1" kern="0" dirty="0">
                <a:solidFill>
                  <a:srgbClr val="000000"/>
                </a:solidFill>
                <a:effectLst/>
                <a:latin typeface="Segoe UI" panose="020B0502040204020203" pitchFamily="34" charset="0"/>
                <a:ea typeface="宋体" panose="02010600030101010101" pitchFamily="2" charset="-122"/>
                <a:cs typeface="Times New Roman" panose="02020603050405020304" pitchFamily="18" charset="0"/>
              </a:rPr>
              <a:t> 2 </a:t>
            </a:r>
            <a:r>
              <a:rPr lang="zh-CN" altLang="zh-CN" sz="1800" b="1" kern="0" dirty="0">
                <a:solidFill>
                  <a:srgbClr val="000000"/>
                </a:solidFill>
                <a:effectLst/>
                <a:latin typeface="Segoe UI" panose="020B0502040204020203" pitchFamily="34" charset="0"/>
                <a:ea typeface="宋体" panose="02010600030101010101" pitchFamily="2" charset="-122"/>
                <a:cs typeface="Segoe UI" panose="020B0502040204020203" pitchFamily="34" charset="0"/>
              </a:rPr>
              <a:t>步：计算各窗口的</a:t>
            </a:r>
            <a:r>
              <a:rPr lang="en-US" altLang="zh-CN" sz="1800" b="1" kern="0" dirty="0">
                <a:solidFill>
                  <a:srgbClr val="000000"/>
                </a:solidFill>
                <a:effectLst/>
                <a:latin typeface="Segoe UI" panose="020B0502040204020203" pitchFamily="34" charset="0"/>
                <a:ea typeface="宋体" panose="02010600030101010101" pitchFamily="2" charset="-122"/>
                <a:cs typeface="Times New Roman" panose="02020603050405020304" pitchFamily="18" charset="0"/>
              </a:rPr>
              <a:t> STA </a:t>
            </a:r>
            <a:r>
              <a:rPr lang="zh-CN" altLang="zh-CN" sz="1800" b="1" kern="0" dirty="0">
                <a:solidFill>
                  <a:srgbClr val="000000"/>
                </a:solidFill>
                <a:effectLst/>
                <a:latin typeface="Segoe UI" panose="020B0502040204020203" pitchFamily="34" charset="0"/>
                <a:ea typeface="宋体" panose="02010600030101010101" pitchFamily="2" charset="-122"/>
                <a:cs typeface="Segoe UI" panose="020B0502040204020203" pitchFamily="34" charset="0"/>
              </a:rPr>
              <a:t>值</a:t>
            </a:r>
            <a:endParaRPr lang="en-US" altLang="zh-CN" sz="1800" b="1" kern="0" dirty="0">
              <a:solidFill>
                <a:srgbClr val="000000"/>
              </a:solidFill>
              <a:effectLst/>
              <a:latin typeface="Segoe UI" panose="020B0502040204020203" pitchFamily="34" charset="0"/>
              <a:ea typeface="宋体" panose="02010600030101010101" pitchFamily="2" charset="-122"/>
              <a:cs typeface="Segoe UI" panose="020B0502040204020203" pitchFamily="34" charset="0"/>
            </a:endParaRPr>
          </a:p>
          <a:p>
            <a:pPr algn="l"/>
            <a:r>
              <a:rPr lang="en-US" altLang="zh-CN" kern="100" dirty="0">
                <a:latin typeface="等线" panose="02010600030101010101" pitchFamily="2" charset="-122"/>
                <a:ea typeface="等线" panose="02010600030101010101" pitchFamily="2" charset="-122"/>
                <a:cs typeface="Times New Roman" panose="02020603050405020304" pitchFamily="18" charset="0"/>
              </a:rPr>
              <a:t>     </a:t>
            </a:r>
            <a:r>
              <a:rPr lang="zh-CN" altLang="zh-CN" kern="100" dirty="0">
                <a:latin typeface="等线" panose="02010600030101010101" pitchFamily="2" charset="-122"/>
                <a:ea typeface="等线" panose="02010600030101010101" pitchFamily="2" charset="-122"/>
                <a:cs typeface="Times New Roman" panose="02020603050405020304" pitchFamily="18" charset="0"/>
              </a:rPr>
              <a:t>第</a:t>
            </a:r>
            <a:r>
              <a:rPr lang="en-US" altLang="zh-CN" kern="100" dirty="0">
                <a:latin typeface="等线" panose="02010600030101010101" pitchFamily="2" charset="-122"/>
                <a:ea typeface="等线" panose="02010600030101010101" pitchFamily="2" charset="-122"/>
                <a:cs typeface="Times New Roman" panose="02020603050405020304" pitchFamily="18" charset="0"/>
              </a:rPr>
              <a:t> 1 </a:t>
            </a:r>
            <a:r>
              <a:rPr lang="zh-CN" altLang="zh-CN" kern="100" dirty="0">
                <a:latin typeface="等线" panose="02010600030101010101" pitchFamily="2" charset="-122"/>
                <a:ea typeface="等线" panose="02010600030101010101" pitchFamily="2" charset="-122"/>
                <a:cs typeface="Times New Roman" panose="02020603050405020304" pitchFamily="18" charset="0"/>
              </a:rPr>
              <a:t>个窗口（</a:t>
            </a:r>
            <a:r>
              <a:rPr lang="en-US" altLang="zh-CN" kern="100" dirty="0">
                <a:latin typeface="等线" panose="02010600030101010101" pitchFamily="2" charset="-122"/>
                <a:ea typeface="等线" panose="02010600030101010101" pitchFamily="2" charset="-122"/>
                <a:cs typeface="Times New Roman" panose="02020603050405020304" pitchFamily="18" charset="0"/>
              </a:rPr>
              <a:t>0-19 </a:t>
            </a:r>
            <a:r>
              <a:rPr lang="zh-CN" altLang="zh-CN" kern="100" dirty="0">
                <a:latin typeface="等线" panose="02010600030101010101" pitchFamily="2" charset="-122"/>
                <a:ea typeface="等线" panose="02010600030101010101" pitchFamily="2" charset="-122"/>
                <a:cs typeface="Times New Roman" panose="02020603050405020304" pitchFamily="18" charset="0"/>
              </a:rPr>
              <a:t>点）：</a:t>
            </a:r>
            <a:endParaRPr lang="en-US" altLang="zh-CN" kern="100" dirty="0">
              <a:latin typeface="等线" panose="02010600030101010101" pitchFamily="2" charset="-122"/>
              <a:ea typeface="等线" panose="02010600030101010101" pitchFamily="2" charset="-122"/>
              <a:cs typeface="Times New Roman" panose="02020603050405020304" pitchFamily="18" charset="0"/>
            </a:endParaRPr>
          </a:p>
          <a:p>
            <a:pPr algn="l"/>
            <a:r>
              <a:rPr lang="zh-CN" altLang="zh-CN" sz="1800" kern="0" dirty="0">
                <a:solidFill>
                  <a:srgbClr val="000000"/>
                </a:solidFill>
                <a:effectLst/>
                <a:latin typeface="Segoe UI" panose="020B0502040204020203" pitchFamily="34" charset="0"/>
                <a:ea typeface="宋体" panose="02010600030101010101" pitchFamily="2" charset="-122"/>
                <a:cs typeface="Segoe UI" panose="020B0502040204020203" pitchFamily="34" charset="0"/>
              </a:rPr>
              <a:t>（前</a:t>
            </a:r>
            <a:r>
              <a:rPr lang="en-US" altLang="zh-CN" sz="1800" kern="0" dirty="0">
                <a:solidFill>
                  <a:srgbClr val="000000"/>
                </a:solidFill>
                <a:effectLst/>
                <a:latin typeface="Segoe UI" panose="020B0502040204020203" pitchFamily="34" charset="0"/>
                <a:ea typeface="宋体" panose="02010600030101010101" pitchFamily="2" charset="-122"/>
              </a:rPr>
              <a:t> 20 </a:t>
            </a:r>
            <a:r>
              <a:rPr lang="zh-CN" altLang="zh-CN" sz="1800" kern="0" dirty="0">
                <a:solidFill>
                  <a:srgbClr val="000000"/>
                </a:solidFill>
                <a:effectLst/>
                <a:latin typeface="Segoe UI" panose="020B0502040204020203" pitchFamily="34" charset="0"/>
                <a:ea typeface="宋体" panose="02010600030101010101" pitchFamily="2" charset="-122"/>
                <a:cs typeface="Segoe UI" panose="020B0502040204020203" pitchFamily="34" charset="0"/>
              </a:rPr>
              <a:t>点总和为</a:t>
            </a:r>
            <a:r>
              <a:rPr lang="en-US" altLang="zh-CN" sz="1800" kern="0" dirty="0">
                <a:solidFill>
                  <a:srgbClr val="000000"/>
                </a:solidFill>
                <a:effectLst/>
                <a:latin typeface="Segoe UI" panose="020B0502040204020203" pitchFamily="34" charset="0"/>
                <a:ea typeface="宋体" panose="02010600030101010101" pitchFamily="2" charset="-122"/>
              </a:rPr>
              <a:t> 6.0</a:t>
            </a:r>
            <a:r>
              <a:rPr lang="zh-CN" altLang="zh-CN" sz="1800" kern="0" dirty="0">
                <a:solidFill>
                  <a:srgbClr val="000000"/>
                </a:solidFill>
                <a:effectLst/>
                <a:latin typeface="Segoe UI" panose="020B0502040204020203" pitchFamily="34" charset="0"/>
                <a:ea typeface="宋体" panose="02010600030101010101" pitchFamily="2" charset="-122"/>
                <a:cs typeface="Segoe UI" panose="020B0502040204020203" pitchFamily="34" charset="0"/>
              </a:rPr>
              <a:t>，平均值为</a:t>
            </a:r>
            <a:r>
              <a:rPr lang="en-US" altLang="zh-CN" sz="1800" kern="0" dirty="0">
                <a:solidFill>
                  <a:srgbClr val="000000"/>
                </a:solidFill>
                <a:effectLst/>
                <a:latin typeface="Segoe UI" panose="020B0502040204020203" pitchFamily="34" charset="0"/>
                <a:ea typeface="宋体" panose="02010600030101010101" pitchFamily="2" charset="-122"/>
              </a:rPr>
              <a:t> 0.3</a:t>
            </a:r>
            <a:r>
              <a:rPr lang="zh-CN" altLang="zh-CN" sz="1800" kern="0" dirty="0">
                <a:solidFill>
                  <a:srgbClr val="000000"/>
                </a:solidFill>
                <a:effectLst/>
                <a:latin typeface="Segoe UI" panose="020B0502040204020203" pitchFamily="34" charset="0"/>
                <a:ea typeface="宋体" panose="02010600030101010101" pitchFamily="2" charset="-122"/>
                <a:cs typeface="Segoe UI" panose="020B0502040204020203" pitchFamily="34" charset="0"/>
              </a:rPr>
              <a:t>）</a:t>
            </a:r>
            <a:endParaRPr lang="en-US" altLang="zh-CN" sz="1800" kern="0" dirty="0">
              <a:solidFill>
                <a:srgbClr val="000000"/>
              </a:solidFill>
              <a:effectLst/>
              <a:latin typeface="Segoe UI" panose="020B0502040204020203" pitchFamily="34" charset="0"/>
              <a:ea typeface="宋体" panose="02010600030101010101" pitchFamily="2" charset="-122"/>
              <a:cs typeface="Segoe UI" panose="020B0502040204020203" pitchFamily="34" charset="0"/>
            </a:endParaRPr>
          </a:p>
          <a:p>
            <a:pPr algn="l"/>
            <a:r>
              <a:rPr lang="en-US" altLang="zh-CN" kern="100" dirty="0">
                <a:latin typeface="等线" panose="02010600030101010101" pitchFamily="2" charset="-122"/>
                <a:ea typeface="等线" panose="02010600030101010101" pitchFamily="2" charset="-122"/>
                <a:cs typeface="Times New Roman" panose="02020603050405020304" pitchFamily="18" charset="0"/>
              </a:rPr>
              <a:t>    </a:t>
            </a:r>
            <a:r>
              <a:rPr lang="zh-CN" altLang="zh-CN" kern="100" dirty="0">
                <a:latin typeface="等线" panose="02010600030101010101" pitchFamily="2" charset="-122"/>
                <a:ea typeface="等线" panose="02010600030101010101" pitchFamily="2" charset="-122"/>
                <a:cs typeface="Times New Roman" panose="02020603050405020304" pitchFamily="18" charset="0"/>
              </a:rPr>
              <a:t>第</a:t>
            </a:r>
            <a:r>
              <a:rPr lang="en-US" altLang="zh-CN" kern="100" dirty="0">
                <a:latin typeface="等线" panose="02010600030101010101" pitchFamily="2" charset="-122"/>
                <a:ea typeface="等线" panose="02010600030101010101" pitchFamily="2" charset="-122"/>
                <a:cs typeface="Times New Roman" panose="02020603050405020304" pitchFamily="18" charset="0"/>
              </a:rPr>
              <a:t> 2 </a:t>
            </a:r>
            <a:r>
              <a:rPr lang="zh-CN" altLang="zh-CN" kern="100" dirty="0">
                <a:latin typeface="等线" panose="02010600030101010101" pitchFamily="2" charset="-122"/>
                <a:ea typeface="等线" panose="02010600030101010101" pitchFamily="2" charset="-122"/>
                <a:cs typeface="Times New Roman" panose="02020603050405020304" pitchFamily="18" charset="0"/>
              </a:rPr>
              <a:t>个窗口（</a:t>
            </a:r>
            <a:r>
              <a:rPr lang="en-US" altLang="zh-CN" kern="100" dirty="0">
                <a:latin typeface="等线" panose="02010600030101010101" pitchFamily="2" charset="-122"/>
                <a:ea typeface="等线" panose="02010600030101010101" pitchFamily="2" charset="-122"/>
                <a:cs typeface="Times New Roman" panose="02020603050405020304" pitchFamily="18" charset="0"/>
              </a:rPr>
              <a:t>1-20 </a:t>
            </a:r>
            <a:r>
              <a:rPr lang="zh-CN" altLang="zh-CN" kern="100" dirty="0">
                <a:latin typeface="等线" panose="02010600030101010101" pitchFamily="2" charset="-122"/>
                <a:ea typeface="等线" panose="02010600030101010101" pitchFamily="2" charset="-122"/>
                <a:cs typeface="Times New Roman" panose="02020603050405020304" pitchFamily="18" charset="0"/>
              </a:rPr>
              <a:t>点）：</a:t>
            </a:r>
            <a:endParaRPr lang="en-US" altLang="zh-CN" kern="100" dirty="0">
              <a:latin typeface="等线" panose="02010600030101010101" pitchFamily="2" charset="-122"/>
              <a:ea typeface="等线" panose="02010600030101010101" pitchFamily="2" charset="-122"/>
              <a:cs typeface="Times New Roman" panose="02020603050405020304" pitchFamily="18" charset="0"/>
            </a:endParaRPr>
          </a:p>
          <a:p>
            <a:pPr algn="l"/>
            <a:r>
              <a:rPr lang="en-US" altLang="zh-CN" kern="100" dirty="0">
                <a:latin typeface="等线" panose="02010600030101010101" pitchFamily="2" charset="-122"/>
                <a:ea typeface="等线" panose="02010600030101010101" pitchFamily="2" charset="-122"/>
                <a:cs typeface="Times New Roman" panose="02020603050405020304" pitchFamily="18" charset="0"/>
              </a:rPr>
              <a:t>    </a:t>
            </a:r>
            <a:r>
              <a:rPr lang="zh-CN" altLang="zh-CN" kern="100" dirty="0">
                <a:latin typeface="等线" panose="02010600030101010101" pitchFamily="2" charset="-122"/>
                <a:ea typeface="等线" panose="02010600030101010101" pitchFamily="2" charset="-122"/>
                <a:cs typeface="Times New Roman" panose="02020603050405020304" pitchFamily="18" charset="0"/>
              </a:rPr>
              <a:t>移除第</a:t>
            </a:r>
            <a:r>
              <a:rPr lang="en-US" altLang="zh-CN" kern="100" dirty="0">
                <a:latin typeface="等线" panose="02010600030101010101" pitchFamily="2" charset="-122"/>
                <a:ea typeface="等线" panose="02010600030101010101" pitchFamily="2" charset="-122"/>
                <a:cs typeface="Times New Roman" panose="02020603050405020304" pitchFamily="18" charset="0"/>
              </a:rPr>
              <a:t> 0 </a:t>
            </a:r>
            <a:r>
              <a:rPr lang="zh-CN" altLang="zh-CN" kern="100" dirty="0">
                <a:latin typeface="等线" panose="02010600030101010101" pitchFamily="2" charset="-122"/>
                <a:ea typeface="等线" panose="02010600030101010101" pitchFamily="2" charset="-122"/>
                <a:cs typeface="Times New Roman" panose="02020603050405020304" pitchFamily="18" charset="0"/>
              </a:rPr>
              <a:t>点（</a:t>
            </a:r>
            <a:r>
              <a:rPr lang="en-US" altLang="zh-CN" kern="100" dirty="0">
                <a:latin typeface="等线" panose="02010600030101010101" pitchFamily="2" charset="-122"/>
                <a:ea typeface="等线" panose="02010600030101010101" pitchFamily="2" charset="-122"/>
                <a:cs typeface="Times New Roman" panose="02020603050405020304" pitchFamily="18" charset="0"/>
              </a:rPr>
              <a:t>0.1</a:t>
            </a:r>
            <a:r>
              <a:rPr lang="zh-CN" altLang="zh-CN" kern="100" dirty="0">
                <a:latin typeface="等线" panose="02010600030101010101" pitchFamily="2" charset="-122"/>
                <a:ea typeface="等线" panose="02010600030101010101" pitchFamily="2" charset="-122"/>
                <a:cs typeface="Times New Roman" panose="02020603050405020304" pitchFamily="18" charset="0"/>
              </a:rPr>
              <a:t>），加入第</a:t>
            </a:r>
            <a:r>
              <a:rPr lang="en-US" altLang="zh-CN" kern="100" dirty="0">
                <a:latin typeface="等线" panose="02010600030101010101" pitchFamily="2" charset="-122"/>
                <a:ea typeface="等线" panose="02010600030101010101" pitchFamily="2" charset="-122"/>
                <a:cs typeface="Times New Roman" panose="02020603050405020304" pitchFamily="18" charset="0"/>
              </a:rPr>
              <a:t> 20 </a:t>
            </a:r>
            <a:r>
              <a:rPr lang="zh-CN" altLang="zh-CN" kern="100" dirty="0">
                <a:latin typeface="等线" panose="02010600030101010101" pitchFamily="2" charset="-122"/>
                <a:ea typeface="等线" panose="02010600030101010101" pitchFamily="2" charset="-122"/>
                <a:cs typeface="Times New Roman" panose="02020603050405020304" pitchFamily="18" charset="0"/>
              </a:rPr>
              <a:t>点（</a:t>
            </a:r>
            <a:r>
              <a:rPr lang="en-US" altLang="zh-CN" kern="100" dirty="0">
                <a:latin typeface="等线" panose="02010600030101010101" pitchFamily="2" charset="-122"/>
                <a:ea typeface="等线" panose="02010600030101010101" pitchFamily="2" charset="-122"/>
                <a:cs typeface="Times New Roman" panose="02020603050405020304" pitchFamily="18" charset="0"/>
              </a:rPr>
              <a:t>0.2</a:t>
            </a:r>
            <a:r>
              <a:rPr lang="zh-CN" altLang="zh-CN" kern="100" dirty="0">
                <a:latin typeface="等线" panose="02010600030101010101" pitchFamily="2" charset="-122"/>
                <a:ea typeface="等线" panose="02010600030101010101" pitchFamily="2" charset="-122"/>
                <a:cs typeface="Times New Roman" panose="02020603050405020304" pitchFamily="18" charset="0"/>
              </a:rPr>
              <a:t>）</a:t>
            </a:r>
          </a:p>
        </p:txBody>
      </p:sp>
      <p:pic>
        <p:nvPicPr>
          <p:cNvPr id="18" name="图片 17"/>
          <p:cNvPicPr/>
          <p:nvPr/>
        </p:nvPicPr>
        <p:blipFill>
          <a:blip r:embed="rId2"/>
          <a:stretch>
            <a:fillRect/>
          </a:stretch>
        </p:blipFill>
        <p:spPr>
          <a:xfrm>
            <a:off x="4259161" y="4805085"/>
            <a:ext cx="4495800" cy="581025"/>
          </a:xfrm>
          <a:prstGeom prst="rect">
            <a:avLst/>
          </a:prstGeom>
        </p:spPr>
      </p:pic>
      <p:pic>
        <p:nvPicPr>
          <p:cNvPr id="19" name="图片 18"/>
          <p:cNvPicPr/>
          <p:nvPr/>
        </p:nvPicPr>
        <p:blipFill>
          <a:blip r:embed="rId3"/>
          <a:stretch>
            <a:fillRect/>
          </a:stretch>
        </p:blipFill>
        <p:spPr>
          <a:xfrm>
            <a:off x="4630723" y="5759916"/>
            <a:ext cx="2971800" cy="371475"/>
          </a:xfrm>
          <a:prstGeom prst="rect">
            <a:avLst/>
          </a:prstGeom>
        </p:spPr>
      </p:pic>
      <p:sp>
        <p:nvSpPr>
          <p:cNvPr id="2" name="文本框 1">
            <a:extLst>
              <a:ext uri="{FF2B5EF4-FFF2-40B4-BE49-F238E27FC236}">
                <a16:creationId xmlns:a16="http://schemas.microsoft.com/office/drawing/2014/main" id="{6EC79ECB-93A0-4223-9904-89634283942A}"/>
              </a:ext>
            </a:extLst>
          </p:cNvPr>
          <p:cNvSpPr txBox="1"/>
          <p:nvPr/>
        </p:nvSpPr>
        <p:spPr>
          <a:xfrm>
            <a:off x="5120228" y="276925"/>
            <a:ext cx="2645724" cy="461665"/>
          </a:xfrm>
          <a:prstGeom prst="rect">
            <a:avLst/>
          </a:prstGeom>
          <a:noFill/>
        </p:spPr>
        <p:txBody>
          <a:bodyPr wrap="none" rtlCol="0">
            <a:spAutoFit/>
          </a:bodyPr>
          <a:lstStyle/>
          <a:p>
            <a:r>
              <a:rPr lang="en-US" altLang="zh-CN" sz="2400" b="1" dirty="0"/>
              <a:t>STA/LTA</a:t>
            </a:r>
            <a:r>
              <a:rPr lang="zh-CN" altLang="en-US" sz="2400" b="1" dirty="0"/>
              <a:t>计算示例</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413158" y="1039964"/>
            <a:ext cx="6094602" cy="923330"/>
          </a:xfrm>
          <a:prstGeom prst="rect">
            <a:avLst/>
          </a:prstGeom>
          <a:noFill/>
        </p:spPr>
        <p:txBody>
          <a:bodyPr wrap="square">
            <a:spAutoFit/>
          </a:bodyPr>
          <a:lstStyle/>
          <a:p>
            <a:r>
              <a:rPr lang="zh-CN" altLang="zh-CN" sz="1800" b="1" kern="0" dirty="0">
                <a:solidFill>
                  <a:srgbClr val="000000"/>
                </a:solidFill>
                <a:effectLst/>
                <a:latin typeface="Segoe UI" panose="020B0502040204020203" pitchFamily="34" charset="0"/>
                <a:ea typeface="宋体" panose="02010600030101010101" pitchFamily="2" charset="-122"/>
                <a:cs typeface="Segoe UI" panose="020B0502040204020203" pitchFamily="34" charset="0"/>
              </a:rPr>
              <a:t>第</a:t>
            </a:r>
            <a:r>
              <a:rPr lang="en-US" altLang="zh-CN" sz="1800" b="1" kern="0" dirty="0">
                <a:solidFill>
                  <a:srgbClr val="000000"/>
                </a:solidFill>
                <a:effectLst/>
                <a:latin typeface="Segoe UI" panose="020B0502040204020203" pitchFamily="34" charset="0"/>
                <a:ea typeface="宋体" panose="02010600030101010101" pitchFamily="2" charset="-122"/>
              </a:rPr>
              <a:t> 10 </a:t>
            </a:r>
            <a:r>
              <a:rPr lang="zh-CN" altLang="zh-CN" sz="1800" b="1" kern="0" dirty="0">
                <a:solidFill>
                  <a:srgbClr val="000000"/>
                </a:solidFill>
                <a:effectLst/>
                <a:latin typeface="Segoe UI" panose="020B0502040204020203" pitchFamily="34" charset="0"/>
                <a:ea typeface="宋体" panose="02010600030101010101" pitchFamily="2" charset="-122"/>
                <a:cs typeface="Segoe UI" panose="020B0502040204020203" pitchFamily="34" charset="0"/>
              </a:rPr>
              <a:t>个窗口（</a:t>
            </a:r>
            <a:r>
              <a:rPr lang="en-US" altLang="zh-CN" sz="1800" b="1" kern="0" dirty="0">
                <a:solidFill>
                  <a:srgbClr val="000000"/>
                </a:solidFill>
                <a:effectLst/>
                <a:latin typeface="Segoe UI" panose="020B0502040204020203" pitchFamily="34" charset="0"/>
                <a:ea typeface="宋体" panose="02010600030101010101" pitchFamily="2" charset="-122"/>
              </a:rPr>
              <a:t>9-28 </a:t>
            </a:r>
            <a:r>
              <a:rPr lang="zh-CN" altLang="zh-CN" sz="1800" b="1" kern="0" dirty="0">
                <a:solidFill>
                  <a:srgbClr val="000000"/>
                </a:solidFill>
                <a:effectLst/>
                <a:latin typeface="Segoe UI" panose="020B0502040204020203" pitchFamily="34" charset="0"/>
                <a:ea typeface="宋体" panose="02010600030101010101" pitchFamily="2" charset="-122"/>
                <a:cs typeface="Segoe UI" panose="020B0502040204020203" pitchFamily="34" charset="0"/>
              </a:rPr>
              <a:t>点）</a:t>
            </a:r>
            <a:r>
              <a:rPr lang="zh-CN" altLang="zh-CN" sz="1800" kern="0" dirty="0">
                <a:solidFill>
                  <a:srgbClr val="000000"/>
                </a:solidFill>
                <a:effectLst/>
                <a:latin typeface="Segoe UI" panose="020B0502040204020203" pitchFamily="34" charset="0"/>
                <a:ea typeface="宋体" panose="02010600030101010101" pitchFamily="2" charset="-122"/>
                <a:cs typeface="Segoe UI" panose="020B0502040204020203" pitchFamily="34" charset="0"/>
              </a:rPr>
              <a:t>：</a:t>
            </a:r>
            <a:br>
              <a:rPr lang="en-US" altLang="zh-CN" sz="1800" kern="0" dirty="0">
                <a:solidFill>
                  <a:srgbClr val="000000"/>
                </a:solidFill>
                <a:effectLst/>
                <a:latin typeface="Segoe UI" panose="020B0502040204020203" pitchFamily="34" charset="0"/>
                <a:ea typeface="宋体" panose="02010600030101010101" pitchFamily="2" charset="-122"/>
              </a:rPr>
            </a:br>
            <a:r>
              <a:rPr lang="zh-CN" altLang="zh-CN" sz="1800" kern="0" dirty="0">
                <a:solidFill>
                  <a:srgbClr val="000000"/>
                </a:solidFill>
                <a:effectLst/>
                <a:latin typeface="Segoe UI" panose="020B0502040204020203" pitchFamily="34" charset="0"/>
                <a:ea typeface="宋体" panose="02010600030101010101" pitchFamily="2" charset="-122"/>
                <a:cs typeface="Segoe UI" panose="020B0502040204020203" pitchFamily="34" charset="0"/>
              </a:rPr>
              <a:t>假设窗口包含能量峰值（如第</a:t>
            </a:r>
            <a:r>
              <a:rPr lang="en-US" altLang="zh-CN" sz="1800" kern="0" dirty="0">
                <a:solidFill>
                  <a:srgbClr val="000000"/>
                </a:solidFill>
                <a:effectLst/>
                <a:latin typeface="Segoe UI" panose="020B0502040204020203" pitchFamily="34" charset="0"/>
                <a:ea typeface="宋体" panose="02010600030101010101" pitchFamily="2" charset="-122"/>
              </a:rPr>
              <a:t> 9 </a:t>
            </a:r>
            <a:r>
              <a:rPr lang="zh-CN" altLang="zh-CN" sz="1800" kern="0" dirty="0">
                <a:solidFill>
                  <a:srgbClr val="000000"/>
                </a:solidFill>
                <a:effectLst/>
                <a:latin typeface="Segoe UI" panose="020B0502040204020203" pitchFamily="34" charset="0"/>
                <a:ea typeface="宋体" panose="02010600030101010101" pitchFamily="2" charset="-122"/>
                <a:cs typeface="Segoe UI" panose="020B0502040204020203" pitchFamily="34" charset="0"/>
              </a:rPr>
              <a:t>点为</a:t>
            </a:r>
            <a:r>
              <a:rPr lang="en-US" altLang="zh-CN" sz="1800" kern="0" dirty="0">
                <a:solidFill>
                  <a:srgbClr val="000000"/>
                </a:solidFill>
                <a:effectLst/>
                <a:latin typeface="Segoe UI" panose="020B0502040204020203" pitchFamily="34" charset="0"/>
                <a:ea typeface="宋体" panose="02010600030101010101" pitchFamily="2" charset="-122"/>
              </a:rPr>
              <a:t> 0.8</a:t>
            </a:r>
            <a:r>
              <a:rPr lang="zh-CN" altLang="zh-CN" sz="1800" kern="0" dirty="0">
                <a:solidFill>
                  <a:srgbClr val="000000"/>
                </a:solidFill>
                <a:effectLst/>
                <a:latin typeface="Segoe UI" panose="020B0502040204020203" pitchFamily="34" charset="0"/>
                <a:ea typeface="宋体" panose="02010600030101010101" pitchFamily="2" charset="-122"/>
                <a:cs typeface="Segoe UI" panose="020B0502040204020203" pitchFamily="34" charset="0"/>
              </a:rPr>
              <a:t>，第</a:t>
            </a:r>
            <a:r>
              <a:rPr lang="en-US" altLang="zh-CN" sz="1800" kern="0" dirty="0">
                <a:solidFill>
                  <a:srgbClr val="000000"/>
                </a:solidFill>
                <a:effectLst/>
                <a:latin typeface="Segoe UI" panose="020B0502040204020203" pitchFamily="34" charset="0"/>
                <a:ea typeface="宋体" panose="02010600030101010101" pitchFamily="2" charset="-122"/>
              </a:rPr>
              <a:t> 10 </a:t>
            </a:r>
            <a:r>
              <a:rPr lang="zh-CN" altLang="zh-CN" sz="1800" kern="0" dirty="0">
                <a:solidFill>
                  <a:srgbClr val="000000"/>
                </a:solidFill>
                <a:effectLst/>
                <a:latin typeface="Segoe UI" panose="020B0502040204020203" pitchFamily="34" charset="0"/>
                <a:ea typeface="宋体" panose="02010600030101010101" pitchFamily="2" charset="-122"/>
                <a:cs typeface="Segoe UI" panose="020B0502040204020203" pitchFamily="34" charset="0"/>
              </a:rPr>
              <a:t>点为</a:t>
            </a:r>
            <a:r>
              <a:rPr lang="en-US" altLang="zh-CN" sz="1800" kern="0" dirty="0">
                <a:solidFill>
                  <a:srgbClr val="000000"/>
                </a:solidFill>
                <a:effectLst/>
                <a:latin typeface="Segoe UI" panose="020B0502040204020203" pitchFamily="34" charset="0"/>
                <a:ea typeface="宋体" panose="02010600030101010101" pitchFamily="2" charset="-122"/>
              </a:rPr>
              <a:t> 1.2</a:t>
            </a:r>
            <a:r>
              <a:rPr lang="zh-CN" altLang="zh-CN" sz="1800" kern="0" dirty="0">
                <a:solidFill>
                  <a:srgbClr val="000000"/>
                </a:solidFill>
                <a:effectLst/>
                <a:latin typeface="Segoe UI" panose="020B0502040204020203" pitchFamily="34" charset="0"/>
                <a:ea typeface="宋体" panose="02010600030101010101" pitchFamily="2" charset="-122"/>
                <a:cs typeface="Segoe UI" panose="020B0502040204020203" pitchFamily="34" charset="0"/>
              </a:rPr>
              <a:t>，依此类</a:t>
            </a:r>
            <a:r>
              <a:rPr lang="zh-CN" altLang="en-US" sz="1800" kern="0" dirty="0">
                <a:solidFill>
                  <a:srgbClr val="000000"/>
                </a:solidFill>
                <a:effectLst/>
                <a:latin typeface="Segoe UI" panose="020B0502040204020203" pitchFamily="34" charset="0"/>
                <a:ea typeface="宋体" panose="02010600030101010101" pitchFamily="2" charset="-122"/>
                <a:cs typeface="Segoe UI" panose="020B0502040204020203" pitchFamily="34" charset="0"/>
              </a:rPr>
              <a:t>推</a:t>
            </a:r>
            <a:endParaRPr lang="zh-CN" altLang="en-US" dirty="0"/>
          </a:p>
        </p:txBody>
      </p:sp>
      <p:pic>
        <p:nvPicPr>
          <p:cNvPr id="13" name="图片 12"/>
          <p:cNvPicPr/>
          <p:nvPr/>
        </p:nvPicPr>
        <p:blipFill>
          <a:blip r:embed="rId2"/>
          <a:stretch>
            <a:fillRect/>
          </a:stretch>
        </p:blipFill>
        <p:spPr>
          <a:xfrm>
            <a:off x="1545146" y="1725169"/>
            <a:ext cx="3991587" cy="690860"/>
          </a:xfrm>
          <a:prstGeom prst="rect">
            <a:avLst/>
          </a:prstGeom>
        </p:spPr>
      </p:pic>
      <p:sp>
        <p:nvSpPr>
          <p:cNvPr id="15" name="文本框 14"/>
          <p:cNvSpPr txBox="1"/>
          <p:nvPr/>
        </p:nvSpPr>
        <p:spPr>
          <a:xfrm>
            <a:off x="413158" y="2377959"/>
            <a:ext cx="9150292" cy="2400657"/>
          </a:xfrm>
          <a:prstGeom prst="rect">
            <a:avLst/>
          </a:prstGeom>
          <a:noFill/>
        </p:spPr>
        <p:txBody>
          <a:bodyPr wrap="square">
            <a:spAutoFit/>
          </a:bodyPr>
          <a:lstStyle/>
          <a:p>
            <a:pPr algn="l"/>
            <a:r>
              <a:rPr lang="zh-CN" altLang="en-US" sz="2000" b="1" kern="0" dirty="0">
                <a:solidFill>
                  <a:srgbClr val="000000"/>
                </a:solidFill>
                <a:latin typeface="Segoe UI" panose="020B0502040204020203" pitchFamily="34" charset="0"/>
                <a:ea typeface="宋体" panose="02010600030101010101" pitchFamily="2" charset="-122"/>
                <a:cs typeface="Segoe UI" panose="020B0502040204020203" pitchFamily="34" charset="0"/>
              </a:rPr>
              <a:t>四</a:t>
            </a:r>
            <a:r>
              <a:rPr lang="zh-CN" altLang="zh-CN" sz="2000" b="1" kern="0" dirty="0">
                <a:solidFill>
                  <a:srgbClr val="000000"/>
                </a:solidFill>
                <a:latin typeface="Segoe UI" panose="020B0502040204020203" pitchFamily="34" charset="0"/>
                <a:ea typeface="宋体" panose="02010600030101010101" pitchFamily="2" charset="-122"/>
                <a:cs typeface="Segoe UI" panose="020B0502040204020203" pitchFamily="34" charset="0"/>
              </a:rPr>
              <a:t>、关键说明</a:t>
            </a:r>
          </a:p>
          <a:p>
            <a:pPr marL="342900" lvl="0" indent="-342900" algn="l">
              <a:buFont typeface="+mj-lt"/>
              <a:buAutoNum type="arabicPeriod"/>
              <a:tabLst>
                <a:tab pos="457200" algn="l"/>
              </a:tabLst>
            </a:pPr>
            <a:r>
              <a:rPr lang="zh-CN" altLang="zh-CN" sz="2000" b="1" kern="0" dirty="0">
                <a:solidFill>
                  <a:srgbClr val="000000"/>
                </a:solidFill>
                <a:latin typeface="Segoe UI" panose="020B0502040204020203" pitchFamily="34" charset="0"/>
                <a:ea typeface="宋体" panose="02010600030101010101" pitchFamily="2" charset="-122"/>
                <a:cs typeface="Segoe UI" panose="020B0502040204020203" pitchFamily="34" charset="0"/>
              </a:rPr>
              <a:t>滑动窗口特性：</a:t>
            </a:r>
          </a:p>
          <a:p>
            <a:pPr marL="742950" lvl="1" indent="-285750">
              <a:buSzPts val="1000"/>
              <a:buFont typeface="Courier New" panose="02070309020205020404" pitchFamily="49" charset="0"/>
              <a:buChar char="o"/>
              <a:tabLst>
                <a:tab pos="914400" algn="l"/>
              </a:tabLst>
            </a:pPr>
            <a:r>
              <a:rPr lang="en-US" altLang="zh-CN" kern="0" dirty="0">
                <a:solidFill>
                  <a:srgbClr val="000000"/>
                </a:solidFill>
                <a:latin typeface="Segoe UI" panose="020B0502040204020203" pitchFamily="34" charset="0"/>
                <a:ea typeface="宋体" panose="02010600030101010101" pitchFamily="2" charset="-122"/>
                <a:cs typeface="Segoe UI" panose="020B0502040204020203" pitchFamily="34" charset="0"/>
              </a:rPr>
              <a:t>STA </a:t>
            </a:r>
            <a:r>
              <a:rPr lang="zh-CN" altLang="zh-CN" kern="0" dirty="0">
                <a:solidFill>
                  <a:srgbClr val="000000"/>
                </a:solidFill>
                <a:latin typeface="Segoe UI" panose="020B0502040204020203" pitchFamily="34" charset="0"/>
                <a:ea typeface="宋体" panose="02010600030101010101" pitchFamily="2" charset="-122"/>
                <a:cs typeface="Segoe UI" panose="020B0502040204020203" pitchFamily="34" charset="0"/>
              </a:rPr>
              <a:t>值随窗口滑动逐步更新，反映最新</a:t>
            </a:r>
            <a:r>
              <a:rPr lang="en-US" altLang="zh-CN" kern="0" dirty="0">
                <a:solidFill>
                  <a:srgbClr val="000000"/>
                </a:solidFill>
                <a:latin typeface="Segoe UI" panose="020B0502040204020203" pitchFamily="34" charset="0"/>
                <a:ea typeface="宋体" panose="02010600030101010101" pitchFamily="2" charset="-122"/>
                <a:cs typeface="Segoe UI" panose="020B0502040204020203" pitchFamily="34" charset="0"/>
              </a:rPr>
              <a:t> 2 </a:t>
            </a:r>
            <a:r>
              <a:rPr lang="zh-CN" altLang="zh-CN" kern="0" dirty="0">
                <a:solidFill>
                  <a:srgbClr val="000000"/>
                </a:solidFill>
                <a:latin typeface="Segoe UI" panose="020B0502040204020203" pitchFamily="34" charset="0"/>
                <a:ea typeface="宋体" panose="02010600030101010101" pitchFamily="2" charset="-122"/>
                <a:cs typeface="Segoe UI" panose="020B0502040204020203" pitchFamily="34" charset="0"/>
              </a:rPr>
              <a:t>秒内的能量平均值。</a:t>
            </a:r>
          </a:p>
          <a:p>
            <a:pPr marL="742950" lvl="1" indent="-285750">
              <a:buSzPts val="1000"/>
              <a:buFont typeface="Courier New" panose="02070309020205020404" pitchFamily="49" charset="0"/>
              <a:buChar char="o"/>
              <a:tabLst>
                <a:tab pos="914400" algn="l"/>
              </a:tabLst>
            </a:pPr>
            <a:r>
              <a:rPr lang="zh-CN" altLang="zh-CN" kern="0" dirty="0">
                <a:solidFill>
                  <a:srgbClr val="000000"/>
                </a:solidFill>
                <a:latin typeface="Segoe UI" panose="020B0502040204020203" pitchFamily="34" charset="0"/>
                <a:ea typeface="宋体" panose="02010600030101010101" pitchFamily="2" charset="-122"/>
                <a:cs typeface="Segoe UI" panose="020B0502040204020203" pitchFamily="34" charset="0"/>
              </a:rPr>
              <a:t>窗口越长，</a:t>
            </a:r>
            <a:r>
              <a:rPr lang="en-US" altLang="zh-CN" kern="0" dirty="0">
                <a:solidFill>
                  <a:srgbClr val="000000"/>
                </a:solidFill>
                <a:latin typeface="Segoe UI" panose="020B0502040204020203" pitchFamily="34" charset="0"/>
                <a:ea typeface="宋体" panose="02010600030101010101" pitchFamily="2" charset="-122"/>
                <a:cs typeface="Segoe UI" panose="020B0502040204020203" pitchFamily="34" charset="0"/>
              </a:rPr>
              <a:t>STA </a:t>
            </a:r>
            <a:r>
              <a:rPr lang="zh-CN" altLang="zh-CN" kern="0" dirty="0">
                <a:solidFill>
                  <a:srgbClr val="000000"/>
                </a:solidFill>
                <a:latin typeface="Segoe UI" panose="020B0502040204020203" pitchFamily="34" charset="0"/>
                <a:ea typeface="宋体" panose="02010600030101010101" pitchFamily="2" charset="-122"/>
                <a:cs typeface="Segoe UI" panose="020B0502040204020203" pitchFamily="34" charset="0"/>
              </a:rPr>
              <a:t>曲线越平滑，对突发信号响应越慢。</a:t>
            </a:r>
          </a:p>
          <a:p>
            <a:pPr marL="342900" lvl="0" indent="-342900">
              <a:buFont typeface="+mj-lt"/>
              <a:buAutoNum type="arabicPeriod"/>
              <a:tabLst>
                <a:tab pos="457200" algn="l"/>
              </a:tabLst>
            </a:pPr>
            <a:r>
              <a:rPr lang="zh-CN" altLang="zh-CN" sz="2000" b="1" kern="0" dirty="0">
                <a:solidFill>
                  <a:srgbClr val="000000"/>
                </a:solidFill>
                <a:latin typeface="Segoe UI" panose="020B0502040204020203" pitchFamily="34" charset="0"/>
                <a:ea typeface="宋体" panose="02010600030101010101" pitchFamily="2" charset="-122"/>
                <a:cs typeface="Segoe UI" panose="020B0502040204020203" pitchFamily="34" charset="0"/>
              </a:rPr>
              <a:t>与</a:t>
            </a:r>
            <a:r>
              <a:rPr lang="en-US" altLang="zh-CN" sz="2000" b="1" kern="0" dirty="0">
                <a:solidFill>
                  <a:srgbClr val="000000"/>
                </a:solidFill>
                <a:latin typeface="Segoe UI" panose="020B0502040204020203" pitchFamily="34" charset="0"/>
                <a:ea typeface="宋体" panose="02010600030101010101" pitchFamily="2" charset="-122"/>
                <a:cs typeface="Segoe UI" panose="020B0502040204020203" pitchFamily="34" charset="0"/>
              </a:rPr>
              <a:t> LTA </a:t>
            </a:r>
            <a:r>
              <a:rPr lang="zh-CN" altLang="zh-CN" sz="2000" b="1" kern="0" dirty="0">
                <a:solidFill>
                  <a:srgbClr val="000000"/>
                </a:solidFill>
                <a:latin typeface="Segoe UI" panose="020B0502040204020203" pitchFamily="34" charset="0"/>
                <a:ea typeface="宋体" panose="02010600030101010101" pitchFamily="2" charset="-122"/>
                <a:cs typeface="Segoe UI" panose="020B0502040204020203" pitchFamily="34" charset="0"/>
              </a:rPr>
              <a:t>的对比：</a:t>
            </a:r>
          </a:p>
          <a:p>
            <a:pPr marL="742950" lvl="1" indent="-285750" algn="l">
              <a:buSzPts val="1000"/>
              <a:buFont typeface="Courier New" panose="02070309020205020404" pitchFamily="49" charset="0"/>
              <a:buChar char="o"/>
              <a:tabLst>
                <a:tab pos="914400" algn="l"/>
              </a:tabLst>
            </a:pPr>
            <a:r>
              <a:rPr lang="zh-CN" altLang="zh-CN" kern="0" dirty="0">
                <a:solidFill>
                  <a:srgbClr val="000000"/>
                </a:solidFill>
                <a:latin typeface="Segoe UI" panose="020B0502040204020203" pitchFamily="34" charset="0"/>
                <a:ea typeface="宋体" panose="02010600030101010101" pitchFamily="2" charset="-122"/>
                <a:cs typeface="Segoe UI" panose="020B0502040204020203" pitchFamily="34" charset="0"/>
              </a:rPr>
              <a:t>假设</a:t>
            </a:r>
            <a:r>
              <a:rPr lang="en-US" altLang="zh-CN" kern="0" dirty="0">
                <a:solidFill>
                  <a:srgbClr val="000000"/>
                </a:solidFill>
                <a:latin typeface="Segoe UI" panose="020B0502040204020203" pitchFamily="34" charset="0"/>
                <a:ea typeface="宋体" panose="02010600030101010101" pitchFamily="2" charset="-122"/>
                <a:cs typeface="Segoe UI" panose="020B0502040204020203" pitchFamily="34" charset="0"/>
              </a:rPr>
              <a:t> LTA </a:t>
            </a:r>
            <a:r>
              <a:rPr lang="zh-CN" altLang="zh-CN" kern="0" dirty="0">
                <a:solidFill>
                  <a:srgbClr val="000000"/>
                </a:solidFill>
                <a:latin typeface="Segoe UI" panose="020B0502040204020203" pitchFamily="34" charset="0"/>
                <a:ea typeface="宋体" panose="02010600030101010101" pitchFamily="2" charset="-122"/>
                <a:cs typeface="Segoe UI" panose="020B0502040204020203" pitchFamily="34" charset="0"/>
              </a:rPr>
              <a:t>窗口为</a:t>
            </a:r>
            <a:r>
              <a:rPr lang="en-US" altLang="zh-CN" kern="0" dirty="0">
                <a:solidFill>
                  <a:srgbClr val="000000"/>
                </a:solidFill>
                <a:latin typeface="Segoe UI" panose="020B0502040204020203" pitchFamily="34" charset="0"/>
                <a:ea typeface="宋体" panose="02010600030101010101" pitchFamily="2" charset="-122"/>
                <a:cs typeface="Segoe UI" panose="020B0502040204020203" pitchFamily="34" charset="0"/>
              </a:rPr>
              <a:t> 20 </a:t>
            </a:r>
            <a:r>
              <a:rPr lang="zh-CN" altLang="zh-CN" kern="0" dirty="0">
                <a:solidFill>
                  <a:srgbClr val="000000"/>
                </a:solidFill>
                <a:latin typeface="Segoe UI" panose="020B0502040204020203" pitchFamily="34" charset="0"/>
                <a:ea typeface="宋体" panose="02010600030101010101" pitchFamily="2" charset="-122"/>
                <a:cs typeface="Segoe UI" panose="020B0502040204020203" pitchFamily="34" charset="0"/>
              </a:rPr>
              <a:t>秒（</a:t>
            </a:r>
            <a:r>
              <a:rPr lang="en-US" altLang="zh-CN" kern="0" dirty="0">
                <a:solidFill>
                  <a:srgbClr val="000000"/>
                </a:solidFill>
                <a:latin typeface="Segoe UI" panose="020B0502040204020203" pitchFamily="34" charset="0"/>
                <a:ea typeface="宋体" panose="02010600030101010101" pitchFamily="2" charset="-122"/>
                <a:cs typeface="Segoe UI" panose="020B0502040204020203" pitchFamily="34" charset="0"/>
              </a:rPr>
              <a:t>2000 </a:t>
            </a:r>
            <a:r>
              <a:rPr lang="zh-CN" altLang="zh-CN" kern="0" dirty="0">
                <a:solidFill>
                  <a:srgbClr val="000000"/>
                </a:solidFill>
                <a:latin typeface="Segoe UI" panose="020B0502040204020203" pitchFamily="34" charset="0"/>
                <a:ea typeface="宋体" panose="02010600030101010101" pitchFamily="2" charset="-122"/>
                <a:cs typeface="Segoe UI" panose="020B0502040204020203" pitchFamily="34" charset="0"/>
              </a:rPr>
              <a:t>点），其值约为背景噪声的长期平均值（如</a:t>
            </a:r>
            <a:r>
              <a:rPr lang="en-US" altLang="zh-CN" kern="0" dirty="0">
                <a:solidFill>
                  <a:srgbClr val="000000"/>
                </a:solidFill>
                <a:latin typeface="Segoe UI" panose="020B0502040204020203" pitchFamily="34" charset="0"/>
                <a:ea typeface="宋体" panose="02010600030101010101" pitchFamily="2" charset="-122"/>
                <a:cs typeface="Segoe UI" panose="020B0502040204020203" pitchFamily="34" charset="0"/>
              </a:rPr>
              <a:t> 0.2</a:t>
            </a:r>
            <a:r>
              <a:rPr lang="zh-CN" altLang="zh-CN" kern="0" dirty="0">
                <a:solidFill>
                  <a:srgbClr val="000000"/>
                </a:solidFill>
                <a:latin typeface="Segoe UI" panose="020B0502040204020203" pitchFamily="34" charset="0"/>
                <a:ea typeface="宋体" panose="02010600030101010101" pitchFamily="2" charset="-122"/>
                <a:cs typeface="Segoe UI" panose="020B0502040204020203" pitchFamily="34" charset="0"/>
              </a:rPr>
              <a:t>）。</a:t>
            </a:r>
          </a:p>
          <a:p>
            <a:pPr marL="742950" lvl="1" indent="-285750" algn="l">
              <a:buSzPts val="1000"/>
              <a:buFont typeface="Courier New" panose="02070309020205020404" pitchFamily="49" charset="0"/>
              <a:buChar char="o"/>
              <a:tabLst>
                <a:tab pos="914400" algn="l"/>
              </a:tabLst>
            </a:pPr>
            <a:r>
              <a:rPr lang="zh-CN" altLang="zh-CN" kern="0" dirty="0">
                <a:solidFill>
                  <a:srgbClr val="000000"/>
                </a:solidFill>
                <a:latin typeface="Segoe UI" panose="020B0502040204020203" pitchFamily="34" charset="0"/>
                <a:ea typeface="宋体" panose="02010600030101010101" pitchFamily="2" charset="-122"/>
                <a:cs typeface="Segoe UI" panose="020B0502040204020203" pitchFamily="34" charset="0"/>
              </a:rPr>
              <a:t>当</a:t>
            </a:r>
            <a:r>
              <a:rPr lang="en-US" altLang="zh-CN" kern="0" dirty="0">
                <a:solidFill>
                  <a:srgbClr val="000000"/>
                </a:solidFill>
                <a:latin typeface="Segoe UI" panose="020B0502040204020203" pitchFamily="34" charset="0"/>
                <a:ea typeface="宋体" panose="02010600030101010101" pitchFamily="2" charset="-122"/>
                <a:cs typeface="Segoe UI" panose="020B0502040204020203" pitchFamily="34" charset="0"/>
              </a:rPr>
              <a:t> STA/LTA </a:t>
            </a:r>
            <a:r>
              <a:rPr lang="zh-CN" altLang="zh-CN" kern="0" dirty="0">
                <a:solidFill>
                  <a:srgbClr val="000000"/>
                </a:solidFill>
                <a:latin typeface="Segoe UI" panose="020B0502040204020203" pitchFamily="34" charset="0"/>
                <a:ea typeface="宋体" panose="02010600030101010101" pitchFamily="2" charset="-122"/>
                <a:cs typeface="Segoe UI" panose="020B0502040204020203" pitchFamily="34" charset="0"/>
              </a:rPr>
              <a:t>比值超过阈值（如</a:t>
            </a:r>
            <a:r>
              <a:rPr lang="en-US" altLang="zh-CN" kern="0" dirty="0">
                <a:solidFill>
                  <a:srgbClr val="000000"/>
                </a:solidFill>
                <a:latin typeface="Segoe UI" panose="020B0502040204020203" pitchFamily="34" charset="0"/>
                <a:ea typeface="宋体" panose="02010600030101010101" pitchFamily="2" charset="-122"/>
                <a:cs typeface="Segoe UI" panose="020B0502040204020203" pitchFamily="34" charset="0"/>
              </a:rPr>
              <a:t> 3.0</a:t>
            </a:r>
            <a:r>
              <a:rPr lang="zh-CN" altLang="zh-CN" kern="0" dirty="0">
                <a:solidFill>
                  <a:srgbClr val="000000"/>
                </a:solidFill>
                <a:latin typeface="Segoe UI" panose="020B0502040204020203" pitchFamily="34" charset="0"/>
                <a:ea typeface="宋体" panose="02010600030101010101" pitchFamily="2" charset="-122"/>
                <a:cs typeface="Segoe UI" panose="020B0502040204020203" pitchFamily="34" charset="0"/>
              </a:rPr>
              <a:t>）时，触发事件（如上述第</a:t>
            </a:r>
            <a:r>
              <a:rPr lang="en-US" altLang="zh-CN" kern="0" dirty="0">
                <a:solidFill>
                  <a:srgbClr val="000000"/>
                </a:solidFill>
                <a:latin typeface="Segoe UI" panose="020B0502040204020203" pitchFamily="34" charset="0"/>
                <a:ea typeface="宋体" panose="02010600030101010101" pitchFamily="2" charset="-122"/>
                <a:cs typeface="Segoe UI" panose="020B0502040204020203" pitchFamily="34" charset="0"/>
              </a:rPr>
              <a:t> 10 </a:t>
            </a:r>
            <a:r>
              <a:rPr lang="zh-CN" altLang="zh-CN" kern="0" dirty="0">
                <a:solidFill>
                  <a:srgbClr val="000000"/>
                </a:solidFill>
                <a:latin typeface="Segoe UI" panose="020B0502040204020203" pitchFamily="34" charset="0"/>
                <a:ea typeface="宋体" panose="02010600030101010101" pitchFamily="2" charset="-122"/>
                <a:cs typeface="Segoe UI" panose="020B0502040204020203" pitchFamily="34" charset="0"/>
              </a:rPr>
              <a:t>个窗口的比值为</a:t>
            </a:r>
            <a:r>
              <a:rPr lang="en-US" altLang="zh-CN" kern="0" dirty="0">
                <a:solidFill>
                  <a:srgbClr val="000000"/>
                </a:solidFill>
                <a:latin typeface="Segoe UI" panose="020B0502040204020203" pitchFamily="34" charset="0"/>
                <a:ea typeface="宋体" panose="02010600030101010101" pitchFamily="2" charset="-122"/>
                <a:cs typeface="Segoe UI" panose="020B0502040204020203" pitchFamily="34" charset="0"/>
              </a:rPr>
              <a:t> 0.9/0.2=4.5&gt;3.0</a:t>
            </a:r>
            <a:r>
              <a:rPr lang="zh-CN" altLang="zh-CN" kern="0" dirty="0">
                <a:solidFill>
                  <a:srgbClr val="000000"/>
                </a:solidFill>
                <a:latin typeface="Segoe UI" panose="020B0502040204020203" pitchFamily="34" charset="0"/>
                <a:ea typeface="宋体" panose="02010600030101010101" pitchFamily="2" charset="-122"/>
                <a:cs typeface="Segoe UI" panose="020B0502040204020203" pitchFamily="34" charset="0"/>
              </a:rPr>
              <a:t>，触发</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498706" y="1033463"/>
            <a:ext cx="11425099" cy="4938712"/>
          </a:xfrm>
          <a:prstGeom prst="rect">
            <a:avLst/>
          </a:prstGeom>
        </p:spPr>
      </p:pic>
      <p:sp>
        <p:nvSpPr>
          <p:cNvPr id="4" name="文本框 3"/>
          <p:cNvSpPr txBox="1"/>
          <p:nvPr/>
        </p:nvSpPr>
        <p:spPr>
          <a:xfrm>
            <a:off x="404769" y="452897"/>
            <a:ext cx="6094602" cy="369332"/>
          </a:xfrm>
          <a:prstGeom prst="rect">
            <a:avLst/>
          </a:prstGeom>
          <a:noFill/>
        </p:spPr>
        <p:txBody>
          <a:bodyPr wrap="square">
            <a:spAutoFit/>
          </a:bodyPr>
          <a:lstStyle/>
          <a:p>
            <a:pPr algn="just"/>
            <a:r>
              <a:rPr lang="zh-CN" altLang="en-US" sz="1800" b="1" kern="100" dirty="0">
                <a:effectLst/>
                <a:latin typeface="等线" panose="02010600030101010101" pitchFamily="2" charset="-122"/>
                <a:ea typeface="等线" panose="02010600030101010101" pitchFamily="2" charset="-122"/>
                <a:cs typeface="Times New Roman" panose="02020603050405020304" pitchFamily="18" charset="0"/>
              </a:rPr>
              <a:t>波形图</a:t>
            </a:r>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页面</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93677" y="1062571"/>
            <a:ext cx="12004646" cy="5012420"/>
          </a:xfrm>
          <a:prstGeom prst="rect">
            <a:avLst/>
          </a:prstGeom>
        </p:spPr>
      </p:pic>
      <p:sp>
        <p:nvSpPr>
          <p:cNvPr id="4" name="文本框 3"/>
          <p:cNvSpPr txBox="1"/>
          <p:nvPr/>
        </p:nvSpPr>
        <p:spPr>
          <a:xfrm>
            <a:off x="93677" y="413677"/>
            <a:ext cx="6094602" cy="369332"/>
          </a:xfrm>
          <a:prstGeom prst="rect">
            <a:avLst/>
          </a:prstGeom>
          <a:noFill/>
        </p:spPr>
        <p:txBody>
          <a:bodyPr wrap="square">
            <a:spAutoFit/>
          </a:bodyPr>
          <a:lstStyle/>
          <a:p>
            <a:pPr algn="just"/>
            <a:r>
              <a:rPr lang="zh-CN" altLang="en-US" sz="1800" b="1" kern="100" dirty="0">
                <a:effectLst/>
                <a:latin typeface="等线" panose="02010600030101010101" pitchFamily="2" charset="-122"/>
                <a:ea typeface="等线" panose="02010600030101010101" pitchFamily="2" charset="-122"/>
                <a:cs typeface="Times New Roman" panose="02020603050405020304" pitchFamily="18" charset="0"/>
              </a:rPr>
              <a:t>波形图</a:t>
            </a:r>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页面</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16366" y="60642"/>
            <a:ext cx="11759268" cy="6736716"/>
          </a:xfrm>
          <a:prstGeom prst="rect">
            <a:avLst/>
          </a:prstGeom>
          <a:noFill/>
        </p:spPr>
        <p:txBody>
          <a:bodyPr wrap="square">
            <a:spAutoFit/>
          </a:bodyPr>
          <a:lstStyle/>
          <a:p>
            <a:pPr lvl="0" algn="ctr">
              <a:lnSpc>
                <a:spcPct val="240000"/>
              </a:lnSpc>
              <a:spcBef>
                <a:spcPts val="1700"/>
              </a:spcBef>
              <a:spcAft>
                <a:spcPts val="1650"/>
              </a:spcAft>
            </a:pPr>
            <a:r>
              <a:rPr lang="en-US" altLang="zh-CN" sz="2400" b="1" kern="2200" dirty="0" err="1">
                <a:effectLst/>
                <a:latin typeface="宋体" panose="02010600030101010101" pitchFamily="2" charset="-122"/>
                <a:ea typeface="等线" panose="02010600030101010101" pitchFamily="2" charset="-122"/>
              </a:rPr>
              <a:t>SmartSolo</a:t>
            </a:r>
            <a:r>
              <a:rPr lang="en-US" altLang="zh-CN" sz="2400" b="1" kern="2200" dirty="0">
                <a:effectLst/>
                <a:latin typeface="宋体" panose="02010600030101010101" pitchFamily="2" charset="-122"/>
                <a:ea typeface="等线" panose="02010600030101010101" pitchFamily="2" charset="-122"/>
              </a:rPr>
              <a:t> </a:t>
            </a:r>
            <a:r>
              <a:rPr lang="zh-CN" altLang="zh-CN" sz="2400" b="1" kern="2200" dirty="0">
                <a:effectLst/>
                <a:latin typeface="等线" panose="02010600030101010101" pitchFamily="2" charset="-122"/>
                <a:ea typeface="宋体" panose="02010600030101010101" pitchFamily="2" charset="-122"/>
              </a:rPr>
              <a:t>强震</a:t>
            </a:r>
            <a:r>
              <a:rPr lang="zh-CN" altLang="en-US" sz="2400" b="1" kern="2200" dirty="0">
                <a:effectLst/>
                <a:latin typeface="等线" panose="02010600030101010101" pitchFamily="2" charset="-122"/>
                <a:ea typeface="宋体" panose="02010600030101010101" pitchFamily="2" charset="-122"/>
              </a:rPr>
              <a:t>仪</a:t>
            </a:r>
            <a:r>
              <a:rPr lang="zh-CN" altLang="zh-CN" sz="2400" b="1" kern="2200" dirty="0">
                <a:effectLst/>
                <a:latin typeface="等线" panose="02010600030101010101" pitchFamily="2" charset="-122"/>
                <a:ea typeface="宋体" panose="02010600030101010101" pitchFamily="2" charset="-122"/>
              </a:rPr>
              <a:t>系统简介</a:t>
            </a:r>
            <a:endParaRPr lang="zh-CN" altLang="zh-CN" sz="4400" b="1" kern="2200" dirty="0">
              <a:effectLst/>
              <a:latin typeface="等线" panose="02010600030101010101" pitchFamily="2" charset="-122"/>
              <a:ea typeface="等线" panose="02010600030101010101" pitchFamily="2" charset="-122"/>
            </a:endParaRPr>
          </a:p>
          <a:p>
            <a:pPr marL="342900" lvl="0" indent="-342900">
              <a:lnSpc>
                <a:spcPct val="150000"/>
              </a:lnSpc>
              <a:buFont typeface="+mj-ea"/>
              <a:buAutoNum type="ea1JpnKorPlain"/>
            </a:pPr>
            <a:r>
              <a:rPr lang="zh-CN" altLang="en-US" sz="2400" b="1" kern="100" dirty="0">
                <a:effectLst/>
                <a:latin typeface="宋体" panose="02010600030101010101" pitchFamily="2" charset="-122"/>
                <a:ea typeface="宋体" panose="02010600030101010101" pitchFamily="2" charset="-122"/>
                <a:cs typeface="Times New Roman" panose="02020603050405020304" pitchFamily="18" charset="0"/>
              </a:rPr>
              <a:t>、</a:t>
            </a:r>
            <a:r>
              <a:rPr lang="zh-CN" altLang="zh-CN" sz="2400" b="1" kern="100" dirty="0">
                <a:effectLst/>
                <a:latin typeface="宋体" panose="02010600030101010101" pitchFamily="2" charset="-122"/>
                <a:ea typeface="宋体" panose="02010600030101010101" pitchFamily="2" charset="-122"/>
                <a:cs typeface="Times New Roman" panose="02020603050405020304" pitchFamily="18" charset="0"/>
              </a:rPr>
              <a:t>基本原理</a:t>
            </a:r>
          </a:p>
          <a:p>
            <a:pPr algn="l">
              <a:tabLst>
                <a:tab pos="457200" algn="l"/>
              </a:tabLst>
            </a:pP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强震</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仪</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Strong Motion Accelerograph</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）是一种用于测量地震或结构振动引起的地面或建筑物加速度的高精度仪器。其核心功能包括：</a:t>
            </a:r>
          </a:p>
          <a:p>
            <a:pPr marL="342900" lvl="0" indent="-342900" algn="l">
              <a:buSzPts val="1000"/>
              <a:buFont typeface="Symbol" panose="05050102010706020507" pitchFamily="18" charset="2"/>
              <a:buChar char=""/>
              <a:tabLst>
                <a:tab pos="457200" algn="l"/>
              </a:tabLst>
            </a:pPr>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记录地震波</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：捕捉地震时的三轴（水平、垂直）加速度数据，用于分析地震动特性。</a:t>
            </a:r>
          </a:p>
          <a:p>
            <a:pPr marL="342900" lvl="0" indent="-342900" algn="l">
              <a:buSzPts val="1000"/>
              <a:buFont typeface="Symbol" panose="05050102010706020507" pitchFamily="18" charset="2"/>
              <a:buChar char=""/>
              <a:tabLst>
                <a:tab pos="457200" algn="l"/>
              </a:tabLst>
            </a:pPr>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结构健康监测</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：评估建筑物、桥梁、核电站等大型结构的抗震性能。</a:t>
            </a:r>
          </a:p>
          <a:p>
            <a:pPr marL="342900" lvl="0" indent="-342900" algn="l">
              <a:buSzPts val="1000"/>
              <a:buFont typeface="Symbol" panose="05050102010706020507" pitchFamily="18" charset="2"/>
              <a:buChar char=""/>
              <a:tabLst>
                <a:tab pos="457200" algn="l"/>
              </a:tabLst>
            </a:pPr>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预警与应急响应</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：通过实时数据传输，支持地震早期预警系统和灾害评估。</a:t>
            </a:r>
            <a:endPar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buFont typeface="+mj-lt"/>
              <a:buAutoNum type="arabicPeriod"/>
              <a:tabLst>
                <a:tab pos="457200" algn="l"/>
              </a:tabLst>
            </a:pPr>
            <a:r>
              <a:rPr lang="zh-CN" altLang="zh-CN" kern="100" dirty="0">
                <a:latin typeface="等线" panose="02010600030101010101" pitchFamily="2" charset="-122"/>
                <a:ea typeface="等线" panose="02010600030101010101" pitchFamily="2" charset="-122"/>
                <a:cs typeface="Times New Roman" panose="02020603050405020304" pitchFamily="18" charset="0"/>
              </a:rPr>
              <a:t>感器系统</a:t>
            </a:r>
            <a:br>
              <a:rPr lang="en-US" altLang="zh-CN" kern="100" dirty="0">
                <a:latin typeface="等线" panose="02010600030101010101" pitchFamily="2" charset="-122"/>
                <a:ea typeface="等线" panose="02010600030101010101" pitchFamily="2" charset="-122"/>
                <a:cs typeface="Times New Roman" panose="02020603050405020304" pitchFamily="18" charset="0"/>
              </a:rPr>
            </a:br>
            <a:r>
              <a:rPr lang="zh-CN" altLang="zh-CN" kern="100" dirty="0">
                <a:latin typeface="等线" panose="02010600030101010101" pitchFamily="2" charset="-122"/>
                <a:ea typeface="等线" panose="02010600030101010101" pitchFamily="2" charset="-122"/>
                <a:cs typeface="Times New Roman" panose="02020603050405020304" pitchFamily="18" charset="0"/>
              </a:rPr>
              <a:t>强震计的核心是拾震系统，通常包含三个正交方向的传感器（如加速度计）：</a:t>
            </a:r>
          </a:p>
          <a:p>
            <a:pPr marL="742950" lvl="1" indent="-285750" algn="just">
              <a:buSzPts val="1000"/>
              <a:buFont typeface="Symbol" panose="05050102010706020507" pitchFamily="18" charset="2"/>
              <a:buChar char=""/>
              <a:tabLst>
                <a:tab pos="914400" algn="l"/>
              </a:tabLst>
            </a:pPr>
            <a:r>
              <a:rPr lang="zh-CN" altLang="zh-CN" kern="100" dirty="0">
                <a:latin typeface="等线" panose="02010600030101010101" pitchFamily="2" charset="-122"/>
                <a:ea typeface="等线" panose="02010600030101010101" pitchFamily="2" charset="-122"/>
                <a:cs typeface="Times New Roman" panose="02020603050405020304" pitchFamily="18" charset="0"/>
              </a:rPr>
              <a:t>一个测量竖向（垂直）运动，两个测量水平向（相互垂直）运动，以全面记录三维振动数据。</a:t>
            </a:r>
          </a:p>
          <a:p>
            <a:pPr marL="742950" lvl="1" indent="-285750" algn="just">
              <a:buSzPts val="1000"/>
              <a:buFont typeface="Symbol" panose="05050102010706020507" pitchFamily="18" charset="2"/>
              <a:buChar char=""/>
              <a:tabLst>
                <a:tab pos="914400" algn="l"/>
              </a:tabLst>
            </a:pPr>
            <a:r>
              <a:rPr lang="zh-CN" altLang="zh-CN" kern="100" dirty="0">
                <a:latin typeface="等线" panose="02010600030101010101" pitchFamily="2" charset="-122"/>
                <a:ea typeface="等线" panose="02010600030101010101" pitchFamily="2" charset="-122"/>
                <a:cs typeface="Times New Roman" panose="02020603050405020304" pitchFamily="18" charset="0"/>
              </a:rPr>
              <a:t>现代设备多采用力平衡式加速度传感器，具有高灵敏度（分辨率可达</a:t>
            </a:r>
            <a:r>
              <a:rPr lang="en-US" altLang="zh-CN" kern="100" dirty="0">
                <a:latin typeface="等线" panose="02010600030101010101" pitchFamily="2" charset="-122"/>
                <a:ea typeface="等线" panose="02010600030101010101" pitchFamily="2" charset="-122"/>
                <a:cs typeface="Times New Roman" panose="02020603050405020304" pitchFamily="18" charset="0"/>
              </a:rPr>
              <a:t>0.1mg</a:t>
            </a:r>
            <a:r>
              <a:rPr lang="zh-CN" altLang="zh-CN" kern="100" dirty="0">
                <a:latin typeface="等线" panose="02010600030101010101" pitchFamily="2" charset="-122"/>
                <a:ea typeface="等线" panose="02010600030101010101" pitchFamily="2" charset="-122"/>
                <a:cs typeface="Times New Roman" panose="02020603050405020304" pitchFamily="18" charset="0"/>
              </a:rPr>
              <a:t>）和宽频带响应（</a:t>
            </a:r>
            <a:r>
              <a:rPr lang="en-US" altLang="zh-CN" kern="100" dirty="0">
                <a:latin typeface="等线" panose="02010600030101010101" pitchFamily="2" charset="-122"/>
                <a:ea typeface="等线" panose="02010600030101010101" pitchFamily="2" charset="-122"/>
                <a:cs typeface="Times New Roman" panose="02020603050405020304" pitchFamily="18" charset="0"/>
              </a:rPr>
              <a:t>0.05Hz-500Hz</a:t>
            </a:r>
            <a:r>
              <a:rPr lang="zh-CN" altLang="zh-CN" kern="100" dirty="0">
                <a:latin typeface="等线" panose="02010600030101010101" pitchFamily="2" charset="-122"/>
                <a:ea typeface="等线" panose="02010600030101010101" pitchFamily="2" charset="-122"/>
                <a:cs typeface="Times New Roman" panose="02020603050405020304" pitchFamily="18" charset="0"/>
              </a:rPr>
              <a:t>）。</a:t>
            </a:r>
          </a:p>
          <a:p>
            <a:pPr marL="342900" lvl="0" indent="-342900" algn="just">
              <a:buFont typeface="+mj-lt"/>
              <a:buAutoNum type="arabicPeriod"/>
              <a:tabLst>
                <a:tab pos="457200" algn="l"/>
              </a:tabLst>
            </a:pPr>
            <a:r>
              <a:rPr lang="zh-CN" altLang="zh-CN" kern="100" dirty="0">
                <a:latin typeface="等线" panose="02010600030101010101" pitchFamily="2" charset="-122"/>
                <a:ea typeface="等线" panose="02010600030101010101" pitchFamily="2" charset="-122"/>
                <a:cs typeface="Times New Roman" panose="02020603050405020304" pitchFamily="18" charset="0"/>
              </a:rPr>
              <a:t>信号处理与记录</a:t>
            </a:r>
          </a:p>
          <a:p>
            <a:pPr marL="742950" lvl="1" indent="-285750" algn="just">
              <a:buSzPts val="1000"/>
              <a:buFont typeface="Symbol" panose="05050102010706020507" pitchFamily="18" charset="2"/>
              <a:buChar char=""/>
              <a:tabLst>
                <a:tab pos="914400" algn="l"/>
              </a:tabLst>
            </a:pPr>
            <a:r>
              <a:rPr lang="zh-CN" altLang="zh-CN" kern="100" dirty="0">
                <a:latin typeface="等线" panose="02010600030101010101" pitchFamily="2" charset="-122"/>
                <a:ea typeface="等线" panose="02010600030101010101" pitchFamily="2" charset="-122"/>
                <a:cs typeface="Times New Roman" panose="02020603050405020304" pitchFamily="18" charset="0"/>
              </a:rPr>
              <a:t>触发机制：通过预设阈值自动触发记录，确保地震事件发生时立即启动。</a:t>
            </a:r>
          </a:p>
          <a:p>
            <a:pPr marL="742950" lvl="1" indent="-285750" algn="just">
              <a:buSzPts val="1000"/>
              <a:buFont typeface="Symbol" panose="05050102010706020507" pitchFamily="18" charset="2"/>
              <a:buChar char=""/>
              <a:tabLst>
                <a:tab pos="914400" algn="l"/>
              </a:tabLst>
            </a:pPr>
            <a:r>
              <a:rPr lang="zh-CN" altLang="zh-CN" kern="100" dirty="0">
                <a:latin typeface="等线" panose="02010600030101010101" pitchFamily="2" charset="-122"/>
                <a:ea typeface="等线" panose="02010600030101010101" pitchFamily="2" charset="-122"/>
                <a:cs typeface="Times New Roman" panose="02020603050405020304" pitchFamily="18" charset="0"/>
              </a:rPr>
              <a:t>数字化处理：采用</a:t>
            </a:r>
            <a:r>
              <a:rPr lang="en-US" altLang="zh-CN" kern="100" dirty="0">
                <a:latin typeface="等线" panose="02010600030101010101" pitchFamily="2" charset="-122"/>
                <a:ea typeface="等线" panose="02010600030101010101" pitchFamily="2" charset="-122"/>
                <a:cs typeface="Times New Roman" panose="02020603050405020304" pitchFamily="18" charset="0"/>
              </a:rPr>
              <a:t>24</a:t>
            </a:r>
            <a:r>
              <a:rPr lang="zh-CN" altLang="zh-CN" kern="100" dirty="0">
                <a:latin typeface="等线" panose="02010600030101010101" pitchFamily="2" charset="-122"/>
                <a:ea typeface="等线" panose="02010600030101010101" pitchFamily="2" charset="-122"/>
                <a:cs typeface="Times New Roman" panose="02020603050405020304" pitchFamily="18" charset="0"/>
              </a:rPr>
              <a:t>位</a:t>
            </a:r>
            <a:r>
              <a:rPr lang="en-US" altLang="zh-CN" kern="100" dirty="0">
                <a:latin typeface="等线" panose="02010600030101010101" pitchFamily="2" charset="-122"/>
                <a:ea typeface="等线" panose="02010600030101010101" pitchFamily="2" charset="-122"/>
                <a:cs typeface="Times New Roman" panose="02020603050405020304" pitchFamily="18" charset="0"/>
              </a:rPr>
              <a:t>Σ-Δ</a:t>
            </a:r>
            <a:r>
              <a:rPr lang="zh-CN" altLang="zh-CN" kern="100" dirty="0">
                <a:latin typeface="等线" panose="02010600030101010101" pitchFamily="2" charset="-122"/>
                <a:ea typeface="等线" panose="02010600030101010101" pitchFamily="2" charset="-122"/>
                <a:cs typeface="Times New Roman" panose="02020603050405020304" pitchFamily="18" charset="0"/>
              </a:rPr>
              <a:t>调制</a:t>
            </a:r>
            <a:r>
              <a:rPr lang="en-US" altLang="zh-CN" kern="100" dirty="0">
                <a:latin typeface="等线" panose="02010600030101010101" pitchFamily="2" charset="-122"/>
                <a:ea typeface="等线" panose="02010600030101010101" pitchFamily="2" charset="-122"/>
                <a:cs typeface="Times New Roman" panose="02020603050405020304" pitchFamily="18" charset="0"/>
              </a:rPr>
              <a:t>A/D</a:t>
            </a:r>
            <a:r>
              <a:rPr lang="zh-CN" altLang="zh-CN" kern="100" dirty="0">
                <a:latin typeface="等线" panose="02010600030101010101" pitchFamily="2" charset="-122"/>
                <a:ea typeface="等线" panose="02010600030101010101" pitchFamily="2" charset="-122"/>
                <a:cs typeface="Times New Roman" panose="02020603050405020304" pitchFamily="18" charset="0"/>
              </a:rPr>
              <a:t>转换器，动态范围达</a:t>
            </a:r>
            <a:r>
              <a:rPr lang="en-US" altLang="zh-CN" kern="100" dirty="0">
                <a:latin typeface="等线" panose="02010600030101010101" pitchFamily="2" charset="-122"/>
                <a:ea typeface="等线" panose="02010600030101010101" pitchFamily="2" charset="-122"/>
                <a:cs typeface="Times New Roman" panose="02020603050405020304" pitchFamily="18" charset="0"/>
              </a:rPr>
              <a:t>120dB</a:t>
            </a:r>
            <a:r>
              <a:rPr lang="zh-CN" altLang="zh-CN" kern="100" dirty="0">
                <a:latin typeface="等线" panose="02010600030101010101" pitchFamily="2" charset="-122"/>
                <a:ea typeface="等线" panose="02010600030101010101" pitchFamily="2" charset="-122"/>
                <a:cs typeface="Times New Roman" panose="02020603050405020304" pitchFamily="18" charset="0"/>
              </a:rPr>
              <a:t>，支持高精度数据采集。</a:t>
            </a:r>
          </a:p>
          <a:p>
            <a:pPr marL="742950" lvl="1" indent="-285750" algn="just">
              <a:buSzPts val="1000"/>
              <a:buFont typeface="Symbol" panose="05050102010706020507" pitchFamily="18" charset="2"/>
              <a:buChar char=""/>
              <a:tabLst>
                <a:tab pos="914400" algn="l"/>
              </a:tabLst>
            </a:pPr>
            <a:r>
              <a:rPr lang="zh-CN" altLang="zh-CN" kern="100" dirty="0">
                <a:latin typeface="等线" panose="02010600030101010101" pitchFamily="2" charset="-122"/>
                <a:ea typeface="等线" panose="02010600030101010101" pitchFamily="2" charset="-122"/>
                <a:cs typeface="Times New Roman" panose="02020603050405020304" pitchFamily="18" charset="0"/>
              </a:rPr>
              <a:t>时标系统：通过</a:t>
            </a:r>
            <a:r>
              <a:rPr lang="en-US" altLang="zh-CN" kern="100" dirty="0">
                <a:latin typeface="等线" panose="02010600030101010101" pitchFamily="2" charset="-122"/>
                <a:ea typeface="等线" panose="02010600030101010101" pitchFamily="2" charset="-122"/>
                <a:cs typeface="Times New Roman" panose="02020603050405020304" pitchFamily="18" charset="0"/>
              </a:rPr>
              <a:t>GNSS</a:t>
            </a:r>
            <a:r>
              <a:rPr lang="zh-CN" altLang="zh-CN" kern="100" dirty="0">
                <a:latin typeface="等线" panose="02010600030101010101" pitchFamily="2" charset="-122"/>
                <a:ea typeface="等线" panose="02010600030101010101" pitchFamily="2" charset="-122"/>
                <a:cs typeface="Times New Roman" panose="02020603050405020304" pitchFamily="18" charset="0"/>
              </a:rPr>
              <a:t>或晶振提供精确时间同步，误差小于</a:t>
            </a:r>
            <a:r>
              <a:rPr lang="en-US" altLang="zh-CN" kern="100" dirty="0">
                <a:latin typeface="等线" panose="02010600030101010101" pitchFamily="2" charset="-122"/>
                <a:ea typeface="等线" panose="02010600030101010101" pitchFamily="2" charset="-122"/>
                <a:cs typeface="Times New Roman" panose="02020603050405020304" pitchFamily="18" charset="0"/>
              </a:rPr>
              <a:t>10us</a:t>
            </a:r>
            <a:r>
              <a:rPr lang="zh-CN" altLang="zh-CN" kern="100" dirty="0">
                <a:latin typeface="等线" panose="02010600030101010101" pitchFamily="2" charset="-122"/>
                <a:ea typeface="等线" panose="02010600030101010101" pitchFamily="2" charset="-122"/>
                <a:cs typeface="Times New Roman" panose="02020603050405020304" pitchFamily="18" charset="0"/>
              </a:rPr>
              <a:t>。</a:t>
            </a:r>
          </a:p>
          <a:p>
            <a:pPr marL="342900" lvl="0" indent="-342900" algn="just">
              <a:buFont typeface="+mj-lt"/>
              <a:buAutoNum type="arabicPeriod"/>
              <a:tabLst>
                <a:tab pos="457200" algn="l"/>
              </a:tabLst>
            </a:pPr>
            <a:r>
              <a:rPr lang="zh-CN" altLang="zh-CN" kern="100" dirty="0">
                <a:latin typeface="等线" panose="02010600030101010101" pitchFamily="2" charset="-122"/>
                <a:ea typeface="等线" panose="02010600030101010101" pitchFamily="2" charset="-122"/>
                <a:cs typeface="Times New Roman" panose="02020603050405020304" pitchFamily="18" charset="0"/>
              </a:rPr>
              <a:t>供电与稳定性</a:t>
            </a:r>
          </a:p>
          <a:p>
            <a:pPr marL="742950" lvl="1" indent="-285750" algn="just">
              <a:buSzPts val="1000"/>
              <a:buFont typeface="Symbol" panose="05050102010706020507" pitchFamily="18" charset="2"/>
              <a:buChar char=""/>
              <a:tabLst>
                <a:tab pos="914400" algn="l"/>
              </a:tabLst>
            </a:pPr>
            <a:r>
              <a:rPr lang="zh-CN" altLang="zh-CN" kern="100" dirty="0">
                <a:latin typeface="等线" panose="02010600030101010101" pitchFamily="2" charset="-122"/>
                <a:ea typeface="等线" panose="02010600030101010101" pitchFamily="2" charset="-122"/>
                <a:cs typeface="Times New Roman" panose="02020603050405020304" pitchFamily="18" charset="0"/>
              </a:rPr>
              <a:t>依赖直流电源，部分设备配备冗余电源保障长时间运行。</a:t>
            </a:r>
          </a:p>
          <a:p>
            <a:pPr marL="742950" lvl="1" indent="-285750" algn="just">
              <a:buSzPts val="1000"/>
              <a:buFont typeface="Symbol" panose="05050102010706020507" pitchFamily="18" charset="2"/>
              <a:buChar char=""/>
              <a:tabLst>
                <a:tab pos="914400" algn="l"/>
              </a:tabLst>
            </a:pPr>
            <a:r>
              <a:rPr lang="zh-CN" altLang="zh-CN" kern="100" dirty="0">
                <a:latin typeface="等线" panose="02010600030101010101" pitchFamily="2" charset="-122"/>
                <a:ea typeface="等线" panose="02010600030101010101" pitchFamily="2" charset="-122"/>
                <a:cs typeface="Times New Roman" panose="02020603050405020304" pitchFamily="18" charset="0"/>
              </a:rPr>
              <a:t>具备自检功能，可远程校准传感器状态，确保数据可靠性。</a:t>
            </a:r>
          </a:p>
          <a:p>
            <a:pPr marL="342900" lvl="0" indent="-342900" algn="l">
              <a:buSzPts val="1000"/>
              <a:buFont typeface="Symbol" panose="05050102010706020507" pitchFamily="18" charset="2"/>
              <a:buChar char=""/>
              <a:tabLst>
                <a:tab pos="457200" algn="l"/>
              </a:tabLst>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7028387" y="985838"/>
            <a:ext cx="3991595" cy="4052887"/>
          </a:xfrm>
          <a:prstGeom prst="rect">
            <a:avLst/>
          </a:prstGeom>
        </p:spPr>
      </p:pic>
      <p:sp>
        <p:nvSpPr>
          <p:cNvPr id="7" name="文本框 6"/>
          <p:cNvSpPr txBox="1"/>
          <p:nvPr/>
        </p:nvSpPr>
        <p:spPr>
          <a:xfrm>
            <a:off x="285750" y="890618"/>
            <a:ext cx="6096000" cy="4247317"/>
          </a:xfrm>
          <a:prstGeom prst="rect">
            <a:avLst/>
          </a:prstGeom>
          <a:noFill/>
        </p:spPr>
        <p:txBody>
          <a:bodyPr wrap="square">
            <a:spAutoFit/>
          </a:bodyPr>
          <a:lstStyle/>
          <a:p>
            <a:pPr marL="342900" lvl="0" indent="-342900" algn="just">
              <a:buFont typeface="+mj-lt"/>
              <a:buAutoNum type="arabicPeriod"/>
              <a:tabLst>
                <a:tab pos="457200" algn="l"/>
              </a:tabLst>
            </a:pPr>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查看波形数据</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：在波形页面可实时查看每个通道的水平信号线条，可进行暂停、回放、缩放时间尺度等操作，还能查看通道的</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SCNL</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、采样率、均值等信息。</a:t>
            </a:r>
          </a:p>
          <a:p>
            <a:pPr marL="342900" lvl="0" indent="-342900" algn="just">
              <a:buFont typeface="+mj-lt"/>
              <a:buAutoNum type="arabicPeriod" startAt="2"/>
            </a:pPr>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校准传感器</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：可使用设备自带的校准信号文件或自定义文件进行传感器校准，需登录</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admin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账号，选择文件并可选择创建事件，校准后相关事件可在事件页面下载。</a:t>
            </a:r>
          </a:p>
          <a:p>
            <a:pPr marL="342900" lvl="0" indent="-342900" algn="just">
              <a:buFont typeface="+mj-lt"/>
              <a:buAutoNum type="arabicPeriod" startAt="3"/>
            </a:pPr>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校准信号文件格式（内部加速度计）</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：自定义校准信号文件需使用未压缩的原始样本格式，无头部，编码为有符号</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16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位整数（仅使用最高</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14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位），字节序为小端序，采样率为</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30000Hz</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，有相关示例和生成脚本。</a:t>
            </a:r>
          </a:p>
          <a:p>
            <a:pPr marL="342900" lvl="0" indent="-342900" algn="just">
              <a:buFont typeface="+mj-lt"/>
              <a:buAutoNum type="arabicPeriod" startAt="4"/>
            </a:pPr>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上传自定义校准信号文件</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：使用</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SSH -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基于的文件传输协议（如</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SFTP</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或</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SCP</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）上传，需指定</a:t>
            </a:r>
            <a:r>
              <a:rPr lang="zh-CN" altLang="en-US" kern="100" dirty="0">
                <a:latin typeface="等线" panose="02010600030101010101" pitchFamily="2" charset="-122"/>
                <a:ea typeface="等线" panose="02010600030101010101" pitchFamily="2" charset="-122"/>
                <a:cs typeface="Times New Roman" panose="02020603050405020304" pitchFamily="18" charset="0"/>
              </a:rPr>
              <a:t>主机</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名（</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SmartSolo</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的</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IP</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地址）、端口号</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22</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、用户名</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calibration</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、密</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calibrate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和上传位置</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usr</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/share/</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SmartSolo</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/calibration</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，固件升级后需重新上传。</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274040" y="1018450"/>
            <a:ext cx="11643919" cy="5041631"/>
          </a:xfrm>
          <a:prstGeom prst="rect">
            <a:avLst/>
          </a:prstGeom>
        </p:spPr>
      </p:pic>
      <p:sp>
        <p:nvSpPr>
          <p:cNvPr id="4" name="文本框 3"/>
          <p:cNvSpPr txBox="1"/>
          <p:nvPr/>
        </p:nvSpPr>
        <p:spPr>
          <a:xfrm>
            <a:off x="169877" y="428587"/>
            <a:ext cx="6094602" cy="369332"/>
          </a:xfrm>
          <a:prstGeom prst="rect">
            <a:avLst/>
          </a:prstGeom>
          <a:noFill/>
        </p:spPr>
        <p:txBody>
          <a:bodyPr wrap="square">
            <a:spAutoFit/>
          </a:bodyPr>
          <a:lstStyle/>
          <a:p>
            <a:pPr algn="just"/>
            <a:r>
              <a:rPr lang="zh-CN" altLang="en-US" sz="1800" b="1" kern="100" dirty="0">
                <a:effectLst/>
                <a:latin typeface="等线" panose="02010600030101010101" pitchFamily="2" charset="-122"/>
                <a:ea typeface="等线" panose="02010600030101010101" pitchFamily="2" charset="-122"/>
                <a:cs typeface="Times New Roman" panose="02020603050405020304" pitchFamily="18" charset="0"/>
              </a:rPr>
              <a:t>维护</a:t>
            </a:r>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页面</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8582025" y="1785937"/>
            <a:ext cx="3381375" cy="2205579"/>
          </a:xfrm>
          <a:prstGeom prst="rect">
            <a:avLst/>
          </a:prstGeom>
        </p:spPr>
      </p:pic>
      <p:sp>
        <p:nvSpPr>
          <p:cNvPr id="7" name="文本框 6"/>
          <p:cNvSpPr txBox="1"/>
          <p:nvPr/>
        </p:nvSpPr>
        <p:spPr>
          <a:xfrm>
            <a:off x="161924" y="625197"/>
            <a:ext cx="8420101" cy="5632311"/>
          </a:xfrm>
          <a:prstGeom prst="rect">
            <a:avLst/>
          </a:prstGeom>
          <a:noFill/>
        </p:spPr>
        <p:txBody>
          <a:bodyPr wrap="square">
            <a:spAutoFit/>
          </a:bodyPr>
          <a:lstStyle/>
          <a:p>
            <a:pPr marL="342900" lvl="0" indent="-342900" algn="just">
              <a:buFont typeface="+mj-lt"/>
              <a:buAutoNum type="arabicPeriod"/>
              <a:tabLst>
                <a:tab pos="457200" algn="l"/>
              </a:tabLst>
            </a:pPr>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升级固件</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：升级前需参考版本说明，在维护页面的固件部分进行操作，包括删除旧安装包、上传新安装包、应用和提交更改，安装完成后可删除安装包。</a:t>
            </a:r>
          </a:p>
          <a:p>
            <a:pPr marL="342900" lvl="0" indent="-342900" algn="just">
              <a:buFont typeface="+mj-lt"/>
              <a:buAutoNum type="arabicPeriod" startAt="2"/>
            </a:pPr>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从内部存储检索数据</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：可从维护页面下载内部存储的时间序列和</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SOH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数据，需注意内部存储为环形缓冲区，满时会覆盖旧数据，且同一时间仅能有一个检索请求。</a:t>
            </a:r>
          </a:p>
          <a:p>
            <a:pPr marL="342900" lvl="0" indent="-342900" algn="just">
              <a:buFont typeface="+mj-lt"/>
              <a:buAutoNum type="arabicPeriod" startAt="3"/>
            </a:pPr>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下载日志文件</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：在维护页面的下载文件部分点击日志文件，可查看和保存系统日志，用于故障排查。</a:t>
            </a:r>
          </a:p>
          <a:p>
            <a:pPr marL="342900" lvl="0" indent="-342900" algn="just">
              <a:buFont typeface="+mj-lt"/>
              <a:buAutoNum type="arabicPeriod" startAt="4"/>
            </a:pPr>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下载存档文件</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：若</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SD</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卡已配置存档，可从维护页面下载存档文件，存档文件按日期和事件分类存储，也可使用安全</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FTP</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下载多个文件。</a:t>
            </a:r>
          </a:p>
          <a:p>
            <a:pPr marL="342900" lvl="0" indent="-342900" algn="just">
              <a:buFont typeface="+mj-lt"/>
              <a:buAutoNum type="arabicPeriod" startAt="5"/>
            </a:pPr>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下载通道响应文件</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：可从维护页面或其他指定网站下载</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SEED</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响应文件，用于获取仪器的传输函数响应信息，有不同格式可供选择。</a:t>
            </a:r>
          </a:p>
          <a:p>
            <a:pPr marL="342900" lvl="0" indent="-342900" algn="just">
              <a:buFont typeface="+mj-lt"/>
              <a:buAutoNum type="arabicPeriod" startAt="6"/>
            </a:pPr>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可移动媒体</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：在维护页面的可移动媒体部分，可查看</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SD</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卡的状态和使用百分比，进行远程格式化（</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FAT32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或</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ext4</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）和修复操作，修复优先于格式化，因格式化会删除数据。</a:t>
            </a:r>
          </a:p>
          <a:p>
            <a:pPr marL="342900" lvl="0" indent="-342900" algn="just">
              <a:buFont typeface="+mj-lt"/>
              <a:buAutoNum type="arabicPeriod" startAt="7"/>
            </a:pPr>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对内部存储执行维护</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：通常在技术支持指示下进行，包括重新索引（重新计算和同步存储索引）和重新创建（删除所有数据并创建新存储）操作，内部存储故障时需采取相应措施。</a:t>
            </a:r>
          </a:p>
          <a:p>
            <a:pPr marL="342900" lvl="0" indent="-342900" algn="just">
              <a:buFont typeface="+mj-lt"/>
              <a:buAutoNum type="arabicPeriod" startAt="8"/>
            </a:pPr>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重启</a:t>
            </a:r>
            <a:r>
              <a:rPr lang="en-US" altLang="zh-CN" sz="1800" b="1" kern="100" dirty="0">
                <a:effectLst/>
                <a:latin typeface="等线" panose="02010600030101010101" pitchFamily="2" charset="-122"/>
                <a:ea typeface="等线" panose="02010600030101010101" pitchFamily="2" charset="-122"/>
                <a:cs typeface="Times New Roman" panose="02020603050405020304" pitchFamily="18" charset="0"/>
              </a:rPr>
              <a:t> / </a:t>
            </a:r>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关闭 </a:t>
            </a:r>
            <a:r>
              <a:rPr lang="en-US" altLang="zh-CN" sz="1800" b="1" kern="100" dirty="0" err="1">
                <a:effectLst/>
                <a:latin typeface="等线" panose="02010600030101010101" pitchFamily="2" charset="-122"/>
                <a:ea typeface="等线" panose="02010600030101010101" pitchFamily="2" charset="-122"/>
                <a:cs typeface="Times New Roman" panose="02020603050405020304" pitchFamily="18" charset="0"/>
              </a:rPr>
              <a:t>SmartSolo</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：关闭 </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SmartSolo</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需在设备所在位置操作，避免重启时内部存储重新索引；重启操作一般在技术支持指示下进行，重启可能会导致数据丢失。</a:t>
            </a:r>
          </a:p>
        </p:txBody>
      </p:sp>
      <p:pic>
        <p:nvPicPr>
          <p:cNvPr id="9" name="图片 8"/>
          <p:cNvPicPr>
            <a:picLocks noChangeAspect="1"/>
          </p:cNvPicPr>
          <p:nvPr/>
        </p:nvPicPr>
        <p:blipFill>
          <a:blip r:embed="rId3"/>
          <a:stretch>
            <a:fillRect/>
          </a:stretch>
        </p:blipFill>
        <p:spPr>
          <a:xfrm>
            <a:off x="8582025" y="4229100"/>
            <a:ext cx="3381375" cy="1225361"/>
          </a:xfrm>
          <a:prstGeom prst="rect">
            <a:avLst/>
          </a:prstGeom>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5172075" y="2871787"/>
            <a:ext cx="3006632" cy="2490788"/>
          </a:xfrm>
          <a:prstGeom prst="rect">
            <a:avLst/>
          </a:prstGeom>
        </p:spPr>
      </p:pic>
      <p:sp>
        <p:nvSpPr>
          <p:cNvPr id="6" name="文本框 5"/>
          <p:cNvSpPr txBox="1"/>
          <p:nvPr/>
        </p:nvSpPr>
        <p:spPr>
          <a:xfrm>
            <a:off x="454087" y="3030409"/>
            <a:ext cx="4230645" cy="1200329"/>
          </a:xfrm>
          <a:prstGeom prst="rect">
            <a:avLst/>
          </a:prstGeom>
          <a:noFill/>
        </p:spPr>
        <p:txBody>
          <a:bodyPr wrap="none" rtlCol="0">
            <a:spAutoFit/>
          </a:bodyPr>
          <a:lstStyle/>
          <a:p>
            <a:r>
              <a:rPr lang="zh-CN" altLang="en-US" kern="100" dirty="0">
                <a:latin typeface="等线" panose="02010600030101010101" pitchFamily="2" charset="-122"/>
                <a:ea typeface="等线" panose="02010600030101010101" pitchFamily="2" charset="-122"/>
                <a:cs typeface="Times New Roman" panose="02020603050405020304" pitchFamily="18" charset="0"/>
              </a:rPr>
              <a:t>支持</a:t>
            </a:r>
            <a:endParaRPr lang="en-US" altLang="zh-CN" kern="100" dirty="0">
              <a:latin typeface="等线" panose="02010600030101010101" pitchFamily="2" charset="-122"/>
              <a:ea typeface="等线" panose="02010600030101010101" pitchFamily="2" charset="-122"/>
              <a:cs typeface="Times New Roman" panose="02020603050405020304" pitchFamily="18" charset="0"/>
            </a:endParaRPr>
          </a:p>
          <a:p>
            <a:r>
              <a:rPr lang="en-US" altLang="zh-CN" kern="100" dirty="0">
                <a:latin typeface="等线" panose="02010600030101010101" pitchFamily="2" charset="-122"/>
                <a:ea typeface="等线" panose="02010600030101010101" pitchFamily="2" charset="-122"/>
                <a:cs typeface="Times New Roman" panose="02020603050405020304" pitchFamily="18" charset="0"/>
              </a:rPr>
              <a:t>1</a:t>
            </a:r>
            <a:r>
              <a:rPr lang="zh-CN" altLang="en-US" kern="100" dirty="0">
                <a:latin typeface="等线" panose="02010600030101010101" pitchFamily="2" charset="-122"/>
                <a:ea typeface="等线" panose="02010600030101010101" pitchFamily="2" charset="-122"/>
                <a:cs typeface="Times New Roman" panose="02020603050405020304" pitchFamily="18" charset="0"/>
              </a:rPr>
              <a:t>、下载配置文件</a:t>
            </a:r>
            <a:endParaRPr lang="en-US" altLang="zh-CN" kern="100" dirty="0">
              <a:latin typeface="等线" panose="02010600030101010101" pitchFamily="2" charset="-122"/>
              <a:ea typeface="等线" panose="02010600030101010101" pitchFamily="2" charset="-122"/>
              <a:cs typeface="Times New Roman" panose="02020603050405020304" pitchFamily="18" charset="0"/>
            </a:endParaRPr>
          </a:p>
          <a:p>
            <a:r>
              <a:rPr lang="en-US" altLang="zh-CN" kern="100" dirty="0">
                <a:latin typeface="等线" panose="02010600030101010101" pitchFamily="2" charset="-122"/>
                <a:ea typeface="等线" panose="02010600030101010101" pitchFamily="2" charset="-122"/>
                <a:cs typeface="Times New Roman" panose="02020603050405020304" pitchFamily="18" charset="0"/>
              </a:rPr>
              <a:t>2</a:t>
            </a:r>
            <a:r>
              <a:rPr lang="zh-CN" altLang="en-US" kern="100" dirty="0">
                <a:latin typeface="等线" panose="02010600030101010101" pitchFamily="2" charset="-122"/>
                <a:ea typeface="等线" panose="02010600030101010101" pitchFamily="2" charset="-122"/>
                <a:cs typeface="Times New Roman" panose="02020603050405020304" pitchFamily="18" charset="0"/>
              </a:rPr>
              <a:t>、上传配置文件</a:t>
            </a:r>
            <a:endParaRPr lang="en-US" altLang="zh-CN" kern="100" dirty="0">
              <a:latin typeface="等线" panose="02010600030101010101" pitchFamily="2" charset="-122"/>
              <a:ea typeface="等线" panose="02010600030101010101" pitchFamily="2" charset="-122"/>
              <a:cs typeface="Times New Roman" panose="02020603050405020304" pitchFamily="18" charset="0"/>
            </a:endParaRPr>
          </a:p>
          <a:p>
            <a:r>
              <a:rPr lang="en-US" altLang="zh-CN" kern="100" dirty="0">
                <a:latin typeface="等线" panose="02010600030101010101" pitchFamily="2" charset="-122"/>
                <a:ea typeface="等线" panose="02010600030101010101" pitchFamily="2" charset="-122"/>
                <a:cs typeface="Times New Roman" panose="02020603050405020304" pitchFamily="18" charset="0"/>
              </a:rPr>
              <a:t>3</a:t>
            </a:r>
            <a:r>
              <a:rPr lang="zh-CN" altLang="en-US" kern="100" dirty="0">
                <a:latin typeface="等线" panose="02010600030101010101" pitchFamily="2" charset="-122"/>
                <a:ea typeface="等线" panose="02010600030101010101" pitchFamily="2" charset="-122"/>
                <a:cs typeface="Times New Roman" panose="02020603050405020304" pitchFamily="18" charset="0"/>
              </a:rPr>
              <a:t>、复位配置参数（系统默认运行参数）</a:t>
            </a:r>
            <a:endParaRPr lang="en-US" altLang="zh-CN" kern="100" dirty="0">
              <a:latin typeface="等线" panose="02010600030101010101" pitchFamily="2" charset="-122"/>
              <a:ea typeface="等线" panose="02010600030101010101" pitchFamily="2" charset="-122"/>
              <a:cs typeface="Times New Roman" panose="02020603050405020304" pitchFamily="18" charset="0"/>
            </a:endParaRPr>
          </a:p>
        </p:txBody>
      </p:sp>
      <p:sp>
        <p:nvSpPr>
          <p:cNvPr id="7" name="文本框 6"/>
          <p:cNvSpPr txBox="1"/>
          <p:nvPr/>
        </p:nvSpPr>
        <p:spPr>
          <a:xfrm>
            <a:off x="4684732" y="0"/>
            <a:ext cx="4810125" cy="736933"/>
          </a:xfrm>
          <a:prstGeom prst="rect">
            <a:avLst/>
          </a:prstGeom>
          <a:noFill/>
        </p:spPr>
        <p:txBody>
          <a:bodyPr wrap="square">
            <a:spAutoFit/>
          </a:bodyPr>
          <a:lstStyle/>
          <a:p>
            <a:pPr algn="just">
              <a:lnSpc>
                <a:spcPct val="173000"/>
              </a:lnSpc>
              <a:spcBef>
                <a:spcPts val="1300"/>
              </a:spcBef>
              <a:spcAft>
                <a:spcPts val="1300"/>
              </a:spcAft>
            </a:pPr>
            <a:r>
              <a:rPr lang="zh-CN" altLang="zh-CN" sz="2800" kern="100" dirty="0">
                <a:effectLst/>
                <a:latin typeface="+mj-ea"/>
                <a:ea typeface="+mj-ea"/>
                <a:cs typeface="Times New Roman" panose="02020603050405020304" pitchFamily="18" charset="0"/>
              </a:rPr>
              <a:t>配置 </a:t>
            </a:r>
            <a:r>
              <a:rPr lang="en-US" altLang="zh-CN" sz="2800" kern="100" dirty="0" err="1">
                <a:effectLst/>
                <a:latin typeface="+mj-ea"/>
                <a:ea typeface="+mj-ea"/>
                <a:cs typeface="Times New Roman" panose="02020603050405020304" pitchFamily="18" charset="0"/>
              </a:rPr>
              <a:t>SmartSolo</a:t>
            </a:r>
            <a:r>
              <a:rPr lang="zh-CN" altLang="en-US" sz="2800" kern="100" dirty="0">
                <a:effectLst/>
                <a:latin typeface="+mj-ea"/>
                <a:ea typeface="+mj-ea"/>
                <a:cs typeface="Times New Roman" panose="02020603050405020304" pitchFamily="18" charset="0"/>
              </a:rPr>
              <a:t>强震仪</a:t>
            </a:r>
            <a:endParaRPr lang="zh-CN" altLang="zh-CN" sz="2800" kern="100" dirty="0">
              <a:effectLst/>
              <a:latin typeface="+mj-ea"/>
              <a:ea typeface="+mj-ea"/>
              <a:cs typeface="Times New Roman" panose="02020603050405020304" pitchFamily="18" charset="0"/>
            </a:endParaRPr>
          </a:p>
        </p:txBody>
      </p:sp>
      <p:sp>
        <p:nvSpPr>
          <p:cNvPr id="9" name="文本框 8"/>
          <p:cNvSpPr txBox="1"/>
          <p:nvPr/>
        </p:nvSpPr>
        <p:spPr>
          <a:xfrm>
            <a:off x="284182" y="1006376"/>
            <a:ext cx="11717318" cy="1477328"/>
          </a:xfrm>
          <a:prstGeom prst="rect">
            <a:avLst/>
          </a:prstGeom>
          <a:noFill/>
        </p:spPr>
        <p:txBody>
          <a:bodyPr wrap="square">
            <a:spAutoFit/>
          </a:bodyPr>
          <a:lstStyle/>
          <a:p>
            <a:pPr algn="just"/>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登录</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admin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账号，打开配置菜单进行设置，有重置、应用和提交功能，用于管理配置更改。</a:t>
            </a:r>
          </a:p>
          <a:p>
            <a:pPr algn="just"/>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（一）下载</a:t>
            </a:r>
            <a:r>
              <a:rPr lang="en-US" altLang="zh-CN" sz="1800" b="1" kern="100" dirty="0">
                <a:effectLst/>
                <a:latin typeface="等线" panose="02010600030101010101" pitchFamily="2" charset="-122"/>
                <a:ea typeface="等线" panose="02010600030101010101" pitchFamily="2" charset="-122"/>
                <a:cs typeface="Times New Roman" panose="02020603050405020304" pitchFamily="18" charset="0"/>
              </a:rPr>
              <a:t> / </a:t>
            </a:r>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上传配置</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可下载当前配置作为备份，上传配置时若以太网模式改变可能需用 </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SmartSolo</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Discovery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查找新</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IP</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地址，推荐使用当前固件版本创建的配置文件。</a:t>
            </a:r>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配置标题</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：可设置配置名称，上传配置文件时若未设置，系统会自动以文件名作为配置标题。</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42875" y="948316"/>
            <a:ext cx="11906250" cy="1477328"/>
          </a:xfrm>
          <a:prstGeom prst="rect">
            <a:avLst/>
          </a:prstGeom>
          <a:noFill/>
        </p:spPr>
        <p:txBody>
          <a:bodyPr wrap="square">
            <a:spAutoFit/>
          </a:bodyPr>
          <a:lstStyle/>
          <a:p>
            <a:pPr algn="just"/>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（二）常规配置设置</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just">
              <a:buFont typeface="+mj-lt"/>
              <a:buAutoNum type="arabicPeriod"/>
              <a:tabLst>
                <a:tab pos="457200" algn="l"/>
              </a:tabLst>
            </a:pPr>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系统日志详细程度</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：分为</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Info</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Verbose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和</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Debug</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，后两者会生成大量日志影响系统性能，需按技术支持指示选择。</a:t>
            </a:r>
          </a:p>
          <a:p>
            <a:pPr marL="342900" lvl="0" indent="-342900" algn="just">
              <a:buFont typeface="+mj-lt"/>
              <a:buAutoNum type="arabicPeriod" startAt="2"/>
            </a:pPr>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检索标记</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：用于记录上次检索数据的时间，可删除或更改该时间以控制数据下载范围，仅在</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Field Archive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项目中使用。</a:t>
            </a:r>
          </a:p>
          <a:p>
            <a:pPr marL="342900" lvl="0" indent="-342900" algn="just">
              <a:buFont typeface="+mj-lt"/>
              <a:buAutoNum type="arabicPeriod" startAt="3"/>
            </a:pPr>
            <a:r>
              <a:rPr lang="en-US" altLang="zh-CN" sz="1800" b="1" kern="100" dirty="0">
                <a:effectLst/>
                <a:latin typeface="等线" panose="02010600030101010101" pitchFamily="2" charset="-122"/>
                <a:ea typeface="等线" panose="02010600030101010101" pitchFamily="2" charset="-122"/>
                <a:cs typeface="Times New Roman" panose="02020603050405020304" pitchFamily="18" charset="0"/>
              </a:rPr>
              <a:t>Libra </a:t>
            </a:r>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兼容性流</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：启用后可通过</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Libra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卫星调制解调器进行数据传输，需配置</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NP UDP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流节流设置。</a:t>
            </a:r>
          </a:p>
        </p:txBody>
      </p:sp>
      <p:pic>
        <p:nvPicPr>
          <p:cNvPr id="9" name="图片 8"/>
          <p:cNvPicPr>
            <a:picLocks noChangeAspect="1"/>
          </p:cNvPicPr>
          <p:nvPr/>
        </p:nvPicPr>
        <p:blipFill>
          <a:blip r:embed="rId2"/>
          <a:stretch>
            <a:fillRect/>
          </a:stretch>
        </p:blipFill>
        <p:spPr>
          <a:xfrm>
            <a:off x="1528413" y="2559957"/>
            <a:ext cx="4081463" cy="3349727"/>
          </a:xfrm>
          <a:prstGeom prst="rect">
            <a:avLst/>
          </a:prstGeom>
        </p:spPr>
      </p:pic>
      <p:sp>
        <p:nvSpPr>
          <p:cNvPr id="5" name="文本框 4"/>
          <p:cNvSpPr txBox="1"/>
          <p:nvPr/>
        </p:nvSpPr>
        <p:spPr>
          <a:xfrm>
            <a:off x="5869497" y="2559957"/>
            <a:ext cx="5249411" cy="1200329"/>
          </a:xfrm>
          <a:prstGeom prst="rect">
            <a:avLst/>
          </a:prstGeom>
          <a:noFill/>
        </p:spPr>
        <p:txBody>
          <a:bodyPr wrap="square">
            <a:spAutoFit/>
          </a:bodyPr>
          <a:lstStyle/>
          <a:p>
            <a:r>
              <a:rPr lang="zh-CN" altLang="en-US" kern="100" dirty="0">
                <a:latin typeface="等线" panose="02010600030101010101" pitchFamily="2" charset="-122"/>
                <a:ea typeface="等线" panose="02010600030101010101" pitchFamily="2" charset="-122"/>
                <a:cs typeface="Times New Roman" panose="02020603050405020304" pitchFamily="18" charset="0"/>
              </a:rPr>
              <a:t>系统日志的详细级别：</a:t>
            </a:r>
            <a:br>
              <a:rPr lang="zh-CN" altLang="en-US" kern="100" dirty="0">
                <a:latin typeface="等线" panose="02010600030101010101" pitchFamily="2" charset="-122"/>
                <a:ea typeface="等线" panose="02010600030101010101" pitchFamily="2" charset="-122"/>
                <a:cs typeface="Times New Roman" panose="02020603050405020304" pitchFamily="18" charset="0"/>
              </a:rPr>
            </a:br>
            <a:r>
              <a:rPr lang="en-US" altLang="zh-CN" kern="100" dirty="0">
                <a:latin typeface="等线" panose="02010600030101010101" pitchFamily="2" charset="-122"/>
                <a:ea typeface="等线" panose="02010600030101010101" pitchFamily="2" charset="-122"/>
                <a:cs typeface="Times New Roman" panose="02020603050405020304" pitchFamily="18" charset="0"/>
              </a:rPr>
              <a:t>o </a:t>
            </a:r>
            <a:r>
              <a:rPr lang="zh-CN" altLang="en-US" kern="100" dirty="0">
                <a:latin typeface="等线" panose="02010600030101010101" pitchFamily="2" charset="-122"/>
                <a:ea typeface="等线" panose="02010600030101010101" pitchFamily="2" charset="-122"/>
                <a:cs typeface="Times New Roman" panose="02020603050405020304" pitchFamily="18" charset="0"/>
              </a:rPr>
              <a:t>信息 </a:t>
            </a:r>
            <a:r>
              <a:rPr lang="en-US" altLang="zh-CN" kern="100" dirty="0">
                <a:latin typeface="等线" panose="02010600030101010101" pitchFamily="2" charset="-122"/>
                <a:ea typeface="等线" panose="02010600030101010101" pitchFamily="2" charset="-122"/>
                <a:cs typeface="Times New Roman" panose="02020603050405020304" pitchFamily="18" charset="0"/>
              </a:rPr>
              <a:t>- </a:t>
            </a:r>
            <a:r>
              <a:rPr lang="zh-CN" altLang="en-US" kern="100" dirty="0">
                <a:latin typeface="等线" panose="02010600030101010101" pitchFamily="2" charset="-122"/>
                <a:ea typeface="等线" panose="02010600030101010101" pitchFamily="2" charset="-122"/>
                <a:cs typeface="Times New Roman" panose="02020603050405020304" pitchFamily="18" charset="0"/>
              </a:rPr>
              <a:t>所有错误、警告和最少的系统状态信息</a:t>
            </a:r>
            <a:br>
              <a:rPr lang="zh-CN" altLang="en-US" kern="100" dirty="0">
                <a:latin typeface="等线" panose="02010600030101010101" pitchFamily="2" charset="-122"/>
                <a:ea typeface="等线" panose="02010600030101010101" pitchFamily="2" charset="-122"/>
                <a:cs typeface="Times New Roman" panose="02020603050405020304" pitchFamily="18" charset="0"/>
              </a:rPr>
            </a:br>
            <a:r>
              <a:rPr lang="en-US" altLang="zh-CN" kern="100" dirty="0">
                <a:latin typeface="等线" panose="02010600030101010101" pitchFamily="2" charset="-122"/>
                <a:ea typeface="等线" panose="02010600030101010101" pitchFamily="2" charset="-122"/>
                <a:cs typeface="Times New Roman" panose="02020603050405020304" pitchFamily="18" charset="0"/>
              </a:rPr>
              <a:t>o </a:t>
            </a:r>
            <a:r>
              <a:rPr lang="zh-CN" altLang="en-US" kern="100" dirty="0">
                <a:latin typeface="等线" panose="02010600030101010101" pitchFamily="2" charset="-122"/>
                <a:ea typeface="等线" panose="02010600030101010101" pitchFamily="2" charset="-122"/>
                <a:cs typeface="Times New Roman" panose="02020603050405020304" pitchFamily="18" charset="0"/>
              </a:rPr>
              <a:t>详细 </a:t>
            </a:r>
            <a:r>
              <a:rPr lang="en-US" altLang="zh-CN" kern="100" dirty="0">
                <a:latin typeface="等线" panose="02010600030101010101" pitchFamily="2" charset="-122"/>
                <a:ea typeface="等线" panose="02010600030101010101" pitchFamily="2" charset="-122"/>
                <a:cs typeface="Times New Roman" panose="02020603050405020304" pitchFamily="18" charset="0"/>
              </a:rPr>
              <a:t>- </a:t>
            </a:r>
            <a:r>
              <a:rPr lang="zh-CN" altLang="en-US" kern="100" dirty="0">
                <a:latin typeface="等线" panose="02010600030101010101" pitchFamily="2" charset="-122"/>
                <a:ea typeface="等线" panose="02010600030101010101" pitchFamily="2" charset="-122"/>
                <a:cs typeface="Times New Roman" panose="02020603050405020304" pitchFamily="18" charset="0"/>
              </a:rPr>
              <a:t>所有错误、警告和更详细的系统状态信息</a:t>
            </a:r>
            <a:br>
              <a:rPr lang="zh-CN" altLang="en-US" kern="100" dirty="0">
                <a:latin typeface="等线" panose="02010600030101010101" pitchFamily="2" charset="-122"/>
                <a:ea typeface="等线" panose="02010600030101010101" pitchFamily="2" charset="-122"/>
                <a:cs typeface="Times New Roman" panose="02020603050405020304" pitchFamily="18" charset="0"/>
              </a:rPr>
            </a:br>
            <a:r>
              <a:rPr lang="en-US" altLang="zh-CN" kern="100" dirty="0">
                <a:latin typeface="等线" panose="02010600030101010101" pitchFamily="2" charset="-122"/>
                <a:ea typeface="等线" panose="02010600030101010101" pitchFamily="2" charset="-122"/>
                <a:cs typeface="Times New Roman" panose="02020603050405020304" pitchFamily="18" charset="0"/>
              </a:rPr>
              <a:t>o </a:t>
            </a:r>
            <a:r>
              <a:rPr lang="zh-CN" altLang="en-US" kern="100" dirty="0">
                <a:latin typeface="等线" panose="02010600030101010101" pitchFamily="2" charset="-122"/>
                <a:ea typeface="等线" panose="02010600030101010101" pitchFamily="2" charset="-122"/>
                <a:cs typeface="Times New Roman" panose="02020603050405020304" pitchFamily="18" charset="0"/>
              </a:rPr>
              <a:t>调试 </a:t>
            </a:r>
            <a:r>
              <a:rPr lang="en-US" altLang="zh-CN" kern="100" dirty="0">
                <a:latin typeface="等线" panose="02010600030101010101" pitchFamily="2" charset="-122"/>
                <a:ea typeface="等线" panose="02010600030101010101" pitchFamily="2" charset="-122"/>
                <a:cs typeface="Times New Roman" panose="02020603050405020304" pitchFamily="18" charset="0"/>
              </a:rPr>
              <a:t>- </a:t>
            </a:r>
            <a:r>
              <a:rPr lang="zh-CN" altLang="en-US" kern="100" dirty="0">
                <a:latin typeface="等线" panose="02010600030101010101" pitchFamily="2" charset="-122"/>
                <a:ea typeface="等线" panose="02010600030101010101" pitchFamily="2" charset="-122"/>
                <a:cs typeface="Times New Roman" panose="02020603050405020304" pitchFamily="18" charset="0"/>
              </a:rPr>
              <a:t>所有错误、警告和广泛的系统状态信息</a:t>
            </a:r>
          </a:p>
        </p:txBody>
      </p:sp>
      <p:sp>
        <p:nvSpPr>
          <p:cNvPr id="6" name="文本框 5"/>
          <p:cNvSpPr txBox="1"/>
          <p:nvPr/>
        </p:nvSpPr>
        <p:spPr>
          <a:xfrm>
            <a:off x="5798890" y="3894599"/>
            <a:ext cx="6161714" cy="2031325"/>
          </a:xfrm>
          <a:prstGeom prst="rect">
            <a:avLst/>
          </a:prstGeom>
          <a:noFill/>
        </p:spPr>
        <p:txBody>
          <a:bodyPr wrap="square">
            <a:spAutoFit/>
          </a:bodyPr>
          <a:lstStyle/>
          <a:p>
            <a:r>
              <a:rPr lang="zh-CN" altLang="en-US" kern="100" dirty="0">
                <a:latin typeface="等线" panose="02010600030101010101" pitchFamily="2" charset="-122"/>
                <a:ea typeface="等线" panose="02010600030101010101" pitchFamily="2" charset="-122"/>
                <a:cs typeface="Times New Roman" panose="02020603050405020304" pitchFamily="18" charset="0"/>
              </a:rPr>
              <a:t>“</a:t>
            </a:r>
            <a:r>
              <a:rPr lang="en-US" altLang="zh-CN" kern="100" dirty="0">
                <a:latin typeface="等线" panose="02010600030101010101" pitchFamily="2" charset="-122"/>
                <a:ea typeface="等线" panose="02010600030101010101" pitchFamily="2" charset="-122"/>
                <a:cs typeface="Times New Roman" panose="02020603050405020304" pitchFamily="18" charset="0"/>
              </a:rPr>
              <a:t>Retrieval mark” </a:t>
            </a:r>
            <a:r>
              <a:rPr lang="zh-CN" altLang="en-US" kern="100" dirty="0">
                <a:latin typeface="等线" panose="02010600030101010101" pitchFamily="2" charset="-122"/>
                <a:ea typeface="等线" panose="02010600030101010101" pitchFamily="2" charset="-122"/>
                <a:cs typeface="Times New Roman" panose="02020603050405020304" pitchFamily="18" charset="0"/>
              </a:rPr>
              <a:t>指 </a:t>
            </a:r>
            <a:r>
              <a:rPr lang="en-US" altLang="zh-CN" kern="100" dirty="0">
                <a:latin typeface="等线" panose="02010600030101010101" pitchFamily="2" charset="-122"/>
                <a:ea typeface="等线" panose="02010600030101010101" pitchFamily="2" charset="-122"/>
                <a:cs typeface="Times New Roman" panose="02020603050405020304" pitchFamily="18" charset="0"/>
              </a:rPr>
              <a:t>Apollo Project </a:t>
            </a:r>
            <a:r>
              <a:rPr lang="zh-CN" altLang="en-US" kern="100" dirty="0">
                <a:latin typeface="等线" panose="02010600030101010101" pitchFamily="2" charset="-122"/>
                <a:ea typeface="等线" panose="02010600030101010101" pitchFamily="2" charset="-122"/>
                <a:cs typeface="Times New Roman" panose="02020603050405020304" pitchFamily="18" charset="0"/>
              </a:rPr>
              <a:t>从 强震仪</a:t>
            </a:r>
            <a:r>
              <a:rPr lang="en-US" altLang="zh-CN" kern="100" dirty="0">
                <a:latin typeface="等线" panose="02010600030101010101" pitchFamily="2" charset="-122"/>
                <a:ea typeface="等线" panose="02010600030101010101" pitchFamily="2" charset="-122"/>
                <a:cs typeface="Times New Roman" panose="02020603050405020304" pitchFamily="18" charset="0"/>
              </a:rPr>
              <a:t> </a:t>
            </a:r>
            <a:r>
              <a:rPr lang="zh-CN" altLang="en-US" kern="100" dirty="0">
                <a:latin typeface="等线" panose="02010600030101010101" pitchFamily="2" charset="-122"/>
                <a:ea typeface="等线" panose="02010600030101010101" pitchFamily="2" charset="-122"/>
                <a:cs typeface="Times New Roman" panose="02020603050405020304" pitchFamily="18" charset="0"/>
              </a:rPr>
              <a:t>获取野外存档项目数据时的时间标记。</a:t>
            </a:r>
            <a:r>
              <a:rPr lang="en-US" altLang="zh-CN" kern="100" dirty="0">
                <a:latin typeface="等线" panose="02010600030101010101" pitchFamily="2" charset="-122"/>
                <a:ea typeface="等线" panose="02010600030101010101" pitchFamily="2" charset="-122"/>
                <a:cs typeface="Times New Roman" panose="02020603050405020304" pitchFamily="18" charset="0"/>
              </a:rPr>
              <a:t>Apollo Project </a:t>
            </a:r>
            <a:r>
              <a:rPr lang="zh-CN" altLang="en-US" kern="100" dirty="0">
                <a:latin typeface="等线" panose="02010600030101010101" pitchFamily="2" charset="-122"/>
                <a:ea typeface="等线" panose="02010600030101010101" pitchFamily="2" charset="-122"/>
                <a:cs typeface="Times New Roman" panose="02020603050405020304" pitchFamily="18" charset="0"/>
              </a:rPr>
              <a:t>获取数据后，会将这个时间存储在 强震仪</a:t>
            </a:r>
            <a:r>
              <a:rPr lang="en-US" altLang="zh-CN" kern="100" dirty="0">
                <a:latin typeface="等线" panose="02010600030101010101" pitchFamily="2" charset="-122"/>
                <a:ea typeface="等线" panose="02010600030101010101" pitchFamily="2" charset="-122"/>
                <a:cs typeface="Times New Roman" panose="02020603050405020304" pitchFamily="18" charset="0"/>
              </a:rPr>
              <a:t> </a:t>
            </a:r>
            <a:r>
              <a:rPr lang="zh-CN" altLang="en-US" kern="100" dirty="0">
                <a:latin typeface="等线" panose="02010600030101010101" pitchFamily="2" charset="-122"/>
                <a:ea typeface="等线" panose="02010600030101010101" pitchFamily="2" charset="-122"/>
                <a:cs typeface="Times New Roman" panose="02020603050405020304" pitchFamily="18" charset="0"/>
              </a:rPr>
              <a:t>中 ，作为下次下载数据的起始点。如果用户希望 </a:t>
            </a:r>
            <a:r>
              <a:rPr lang="en-US" altLang="zh-CN" kern="100" dirty="0">
                <a:latin typeface="等线" panose="02010600030101010101" pitchFamily="2" charset="-122"/>
                <a:ea typeface="等线" panose="02010600030101010101" pitchFamily="2" charset="-122"/>
                <a:cs typeface="Times New Roman" panose="02020603050405020304" pitchFamily="18" charset="0"/>
              </a:rPr>
              <a:t>Apollo Project </a:t>
            </a:r>
            <a:r>
              <a:rPr lang="zh-CN" altLang="en-US" kern="100" dirty="0">
                <a:latin typeface="等线" panose="02010600030101010101" pitchFamily="2" charset="-122"/>
                <a:ea typeface="等线" panose="02010600030101010101" pitchFamily="2" charset="-122"/>
                <a:cs typeface="Times New Roman" panose="02020603050405020304" pitchFamily="18" charset="0"/>
              </a:rPr>
              <a:t>下次下载全部数据，可删除该标记；若只想获取特定时间点之后的数据，也能更改这个标记。这一标记的存在方便了数据管理和下载，确保数据获取的准确性和针对性。</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23837" y="976610"/>
            <a:ext cx="11744326" cy="1200329"/>
          </a:xfrm>
          <a:prstGeom prst="rect">
            <a:avLst/>
          </a:prstGeom>
          <a:noFill/>
        </p:spPr>
        <p:txBody>
          <a:bodyPr wrap="square">
            <a:spAutoFit/>
          </a:bodyPr>
          <a:lstStyle/>
          <a:p>
            <a:pPr algn="just"/>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（三）加速度计</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kern="100" dirty="0">
                <a:latin typeface="等线" panose="02010600030101010101" pitchFamily="2" charset="-122"/>
                <a:ea typeface="等线" panose="02010600030101010101" pitchFamily="2" charset="-122"/>
                <a:cs typeface="Times New Roman" panose="02020603050405020304" pitchFamily="18" charset="0"/>
              </a:rPr>
              <a:t>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可配置模式（选择</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g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值范围以确定满量程范围和灵敏度）和通道偏移（输入通道偏移量，可在波形页面查看均值</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a:t>
            </a:r>
            <a:endPar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pic>
        <p:nvPicPr>
          <p:cNvPr id="7" name="图片 6"/>
          <p:cNvPicPr>
            <a:picLocks noChangeAspect="1"/>
          </p:cNvPicPr>
          <p:nvPr/>
        </p:nvPicPr>
        <p:blipFill>
          <a:blip r:embed="rId2"/>
          <a:stretch>
            <a:fillRect/>
          </a:stretch>
        </p:blipFill>
        <p:spPr>
          <a:xfrm>
            <a:off x="2858329" y="2095531"/>
            <a:ext cx="4462463" cy="3634803"/>
          </a:xfrm>
          <a:prstGeom prst="rect">
            <a:avLst/>
          </a:prstGeom>
        </p:spPr>
      </p:pic>
      <p:sp>
        <p:nvSpPr>
          <p:cNvPr id="2" name="文本框 1"/>
          <p:cNvSpPr txBox="1"/>
          <p:nvPr/>
        </p:nvSpPr>
        <p:spPr>
          <a:xfrm>
            <a:off x="7643769" y="2676088"/>
            <a:ext cx="4001416" cy="369332"/>
          </a:xfrm>
          <a:prstGeom prst="rect">
            <a:avLst/>
          </a:prstGeom>
          <a:noFill/>
        </p:spPr>
        <p:txBody>
          <a:bodyPr wrap="none" rtlCol="0">
            <a:spAutoFit/>
          </a:bodyPr>
          <a:lstStyle/>
          <a:p>
            <a:r>
              <a:rPr lang="en-US" altLang="zh-CN" kern="100" dirty="0">
                <a:latin typeface="等线" panose="02010600030101010101" pitchFamily="2" charset="-122"/>
                <a:ea typeface="等线" panose="02010600030101010101" pitchFamily="2" charset="-122"/>
                <a:cs typeface="Times New Roman" panose="02020603050405020304" pitchFamily="18" charset="0"/>
              </a:rPr>
              <a:t>Mode</a:t>
            </a:r>
            <a:r>
              <a:rPr lang="zh-CN" altLang="en-US" kern="100" dirty="0">
                <a:latin typeface="等线" panose="02010600030101010101" pitchFamily="2" charset="-122"/>
                <a:ea typeface="等线" panose="02010600030101010101" pitchFamily="2" charset="-122"/>
                <a:cs typeface="Times New Roman" panose="02020603050405020304" pitchFamily="18" charset="0"/>
              </a:rPr>
              <a:t>：指定传感器量程范围和灵敏度</a:t>
            </a:r>
          </a:p>
        </p:txBody>
      </p:sp>
      <p:sp>
        <p:nvSpPr>
          <p:cNvPr id="6" name="文本框 5"/>
          <p:cNvSpPr txBox="1"/>
          <p:nvPr/>
        </p:nvSpPr>
        <p:spPr>
          <a:xfrm>
            <a:off x="7643769" y="3350916"/>
            <a:ext cx="4462463" cy="923330"/>
          </a:xfrm>
          <a:prstGeom prst="rect">
            <a:avLst/>
          </a:prstGeom>
          <a:noFill/>
        </p:spPr>
        <p:txBody>
          <a:bodyPr wrap="square">
            <a:spAutoFit/>
          </a:bodyPr>
          <a:lstStyle/>
          <a:p>
            <a:r>
              <a:rPr lang="zh-CN" altLang="en-US" kern="100" dirty="0">
                <a:latin typeface="等线" panose="02010600030101010101" pitchFamily="2" charset="-122"/>
                <a:ea typeface="等线" panose="02010600030101010101" pitchFamily="2" charset="-122"/>
                <a:cs typeface="Times New Roman" panose="02020603050405020304" pitchFamily="18" charset="0"/>
              </a:rPr>
              <a:t>用户可以在</a:t>
            </a:r>
            <a:r>
              <a:rPr lang="en-US" altLang="zh-CN" kern="100" dirty="0">
                <a:latin typeface="等线" panose="02010600030101010101" pitchFamily="2" charset="-122"/>
                <a:ea typeface="等线" panose="02010600030101010101" pitchFamily="2" charset="-122"/>
                <a:cs typeface="Times New Roman" panose="02020603050405020304" pitchFamily="18" charset="0"/>
              </a:rPr>
              <a:t>Web</a:t>
            </a:r>
            <a:r>
              <a:rPr lang="zh-CN" altLang="en-US" kern="100" dirty="0">
                <a:latin typeface="等线" panose="02010600030101010101" pitchFamily="2" charset="-122"/>
                <a:ea typeface="等线" panose="02010600030101010101" pitchFamily="2" charset="-122"/>
                <a:cs typeface="Times New Roman" panose="02020603050405020304" pitchFamily="18" charset="0"/>
              </a:rPr>
              <a:t>端输入偏移参数，核心板会根据这些参数对传感器的输出数据进行处理，从而消除偏移误差。</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23837" y="976610"/>
            <a:ext cx="11744326" cy="1200329"/>
          </a:xfrm>
          <a:prstGeom prst="rect">
            <a:avLst/>
          </a:prstGeom>
          <a:noFill/>
        </p:spPr>
        <p:txBody>
          <a:bodyPr wrap="square">
            <a:spAutoFit/>
          </a:bodyPr>
          <a:lstStyle/>
          <a:p>
            <a:pPr algn="just"/>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（四）通道命名</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用于数据检索（作为文件标题和默认文件名的标签）和过滤流（配置数据传输时定义基于</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SCNL</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的过滤器），需设置网络代码、台站代码等多种代码。</a:t>
            </a:r>
          </a:p>
          <a:p>
            <a:pPr algn="just"/>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pic>
        <p:nvPicPr>
          <p:cNvPr id="9" name="图片 8"/>
          <p:cNvPicPr>
            <a:picLocks noChangeAspect="1"/>
          </p:cNvPicPr>
          <p:nvPr/>
        </p:nvPicPr>
        <p:blipFill>
          <a:blip r:embed="rId2"/>
          <a:stretch>
            <a:fillRect/>
          </a:stretch>
        </p:blipFill>
        <p:spPr>
          <a:xfrm>
            <a:off x="944580" y="2093049"/>
            <a:ext cx="4464102" cy="3634803"/>
          </a:xfrm>
          <a:prstGeom prst="rect">
            <a:avLst/>
          </a:prstGeom>
        </p:spPr>
      </p:pic>
      <p:sp>
        <p:nvSpPr>
          <p:cNvPr id="6" name="文本框 5"/>
          <p:cNvSpPr txBox="1"/>
          <p:nvPr/>
        </p:nvSpPr>
        <p:spPr>
          <a:xfrm>
            <a:off x="5902658" y="1723717"/>
            <a:ext cx="6094602" cy="369332"/>
          </a:xfrm>
          <a:prstGeom prst="rect">
            <a:avLst/>
          </a:prstGeom>
          <a:noFill/>
        </p:spPr>
        <p:txBody>
          <a:bodyPr wrap="square">
            <a:spAutoFit/>
          </a:bodyPr>
          <a:lstStyle/>
          <a:p>
            <a:r>
              <a:rPr lang="en-US" altLang="zh-CN" kern="100" dirty="0">
                <a:latin typeface="等线" panose="02010600030101010101" pitchFamily="2" charset="-122"/>
                <a:ea typeface="等线" panose="02010600030101010101" pitchFamily="2" charset="-122"/>
                <a:cs typeface="Times New Roman" panose="02020603050405020304" pitchFamily="18" charset="0"/>
              </a:rPr>
              <a:t>Network code</a:t>
            </a:r>
            <a:r>
              <a:rPr lang="zh-CN" altLang="en-US" kern="100" dirty="0">
                <a:latin typeface="等线" panose="02010600030101010101" pitchFamily="2" charset="-122"/>
                <a:ea typeface="等线" panose="02010600030101010101" pitchFamily="2" charset="-122"/>
                <a:cs typeface="Times New Roman" panose="02020603050405020304" pitchFamily="18" charset="0"/>
              </a:rPr>
              <a:t>：表示强震计所属的网络。</a:t>
            </a:r>
          </a:p>
        </p:txBody>
      </p:sp>
      <p:sp>
        <p:nvSpPr>
          <p:cNvPr id="3" name="文本框 2"/>
          <p:cNvSpPr txBox="1"/>
          <p:nvPr/>
        </p:nvSpPr>
        <p:spPr>
          <a:xfrm>
            <a:off x="5902658" y="1996107"/>
            <a:ext cx="4769254" cy="369332"/>
          </a:xfrm>
          <a:prstGeom prst="rect">
            <a:avLst/>
          </a:prstGeom>
          <a:noFill/>
        </p:spPr>
        <p:txBody>
          <a:bodyPr wrap="none" rtlCol="0">
            <a:spAutoFit/>
          </a:bodyPr>
          <a:lstStyle/>
          <a:p>
            <a:r>
              <a:rPr lang="en-US" altLang="zh-CN" kern="100" dirty="0">
                <a:latin typeface="等线" panose="02010600030101010101" pitchFamily="2" charset="-122"/>
                <a:ea typeface="等线" panose="02010600030101010101" pitchFamily="2" charset="-122"/>
                <a:cs typeface="Times New Roman" panose="02020603050405020304" pitchFamily="18" charset="0"/>
              </a:rPr>
              <a:t>Primary channel</a:t>
            </a:r>
            <a:r>
              <a:rPr lang="zh-CN" altLang="en-US" kern="100" dirty="0">
                <a:latin typeface="等线" panose="02010600030101010101" pitchFamily="2" charset="-122"/>
                <a:ea typeface="等线" panose="02010600030101010101" pitchFamily="2" charset="-122"/>
                <a:cs typeface="Times New Roman" panose="02020603050405020304" pitchFamily="18" charset="0"/>
              </a:rPr>
              <a:t>：指定主通道每个通道的名字</a:t>
            </a:r>
          </a:p>
        </p:txBody>
      </p:sp>
      <p:sp>
        <p:nvSpPr>
          <p:cNvPr id="7" name="文本框 6"/>
          <p:cNvSpPr txBox="1"/>
          <p:nvPr/>
        </p:nvSpPr>
        <p:spPr>
          <a:xfrm>
            <a:off x="5873561" y="2637829"/>
            <a:ext cx="6212047" cy="3416320"/>
          </a:xfrm>
          <a:prstGeom prst="rect">
            <a:avLst/>
          </a:prstGeom>
          <a:noFill/>
        </p:spPr>
        <p:txBody>
          <a:bodyPr wrap="square" rtlCol="0">
            <a:spAutoFit/>
          </a:bodyPr>
          <a:lstStyle/>
          <a:p>
            <a:r>
              <a:rPr lang="en-US" altLang="zh-CN" kern="100" dirty="0">
                <a:latin typeface="等线" panose="02010600030101010101" pitchFamily="2" charset="-122"/>
                <a:ea typeface="等线" panose="02010600030101010101" pitchFamily="2" charset="-122"/>
                <a:cs typeface="Times New Roman" panose="02020603050405020304" pitchFamily="18" charset="0"/>
              </a:rPr>
              <a:t>SOH code</a:t>
            </a:r>
            <a:r>
              <a:rPr lang="zh-CN" altLang="en-US" kern="100" dirty="0">
                <a:latin typeface="等线" panose="02010600030101010101" pitchFamily="2" charset="-122"/>
                <a:ea typeface="等线" panose="02010600030101010101" pitchFamily="2" charset="-122"/>
                <a:cs typeface="Times New Roman" panose="02020603050405020304" pitchFamily="18" charset="0"/>
              </a:rPr>
              <a:t>：健康状态码</a:t>
            </a:r>
            <a:endParaRPr lang="en-US" altLang="zh-CN" kern="100" dirty="0">
              <a:latin typeface="等线" panose="02010600030101010101" pitchFamily="2" charset="-122"/>
              <a:ea typeface="等线" panose="02010600030101010101" pitchFamily="2" charset="-122"/>
              <a:cs typeface="Times New Roman" panose="02020603050405020304" pitchFamily="18" charset="0"/>
            </a:endParaRPr>
          </a:p>
          <a:p>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用于在强震仪设备中唯一标识和管理健康状态（</a:t>
            </a:r>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SOH</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）数据的通道和位置，在设备的监测、数据管理和系统运行中发挥着关键作用，具体体现在以下几个方面：</a:t>
            </a:r>
          </a:p>
          <a:p>
            <a:pPr>
              <a:buFont typeface="+mj-lt"/>
              <a:buAutoNum type="arabicPeriod"/>
            </a:pP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数据识别与分类：在强震仪记录和处理的众多数据中，</a:t>
            </a:r>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SOH code </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能够精准区分 </a:t>
            </a:r>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SOH </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数据与其他类型数据。例如在数据检索时，通过 </a:t>
            </a:r>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SOH code </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可快速筛选出如设备电压、温度、传感器状态、定时信息等 </a:t>
            </a:r>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SOH </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数据 ，便于用户和系统准确获取所需信息。</a:t>
            </a:r>
          </a:p>
          <a:p>
            <a:pPr>
              <a:buFont typeface="+mj-lt"/>
              <a:buAutoNum type="arabicPeriod"/>
            </a:pP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网络传输与共享：在网络部署环境下，强震仪向其他设备或系统传输数据时，</a:t>
            </a:r>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SOH code </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可作为标识，确保 </a:t>
            </a:r>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SOH </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数据能准确无误地传输到目标位置。在多设备协同工作的场景中，其他设备能依据 </a:t>
            </a:r>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SOH code </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识别和接收特定的 </a:t>
            </a:r>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SOH </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数据，实现数据的有效共享与交互。</a:t>
            </a:r>
          </a:p>
          <a:p>
            <a:pPr>
              <a:buFont typeface="+mj-lt"/>
              <a:buAutoNum type="arabicPeriod"/>
            </a:pP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设备状态监测：通过对携带 </a:t>
            </a:r>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SOH code </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的 </a:t>
            </a:r>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SOH </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数据进行分析，用户和系统可以实时掌握强震仪的运行状况。比如，通过监测代表温度的 </a:t>
            </a:r>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SOH </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通道数据（对应的 </a:t>
            </a:r>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SOH code </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可定位该数据），能及时发现设备是否存在过热问题；通过查看代表传感器状态的 </a:t>
            </a:r>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SOH </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数据，可判断传感器是否正常工作。</a:t>
            </a:r>
          </a:p>
          <a:p>
            <a:pPr>
              <a:buFont typeface="+mj-lt"/>
              <a:buAutoNum type="arabicPeriod"/>
            </a:pP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配置与管理：在强震仪的配置过程中，</a:t>
            </a:r>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SOH code </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用于设置和管理 </a:t>
            </a:r>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SOH </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数据的相关参数。在配置数据存档时，可依据 </a:t>
            </a:r>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SOH code </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选择需要存档的 </a:t>
            </a:r>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SOH </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通道数据；在设置数据 </a:t>
            </a:r>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streaming </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时，也能根据 </a:t>
            </a:r>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SOH code </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确定要传输的 </a:t>
            </a:r>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SOH </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数据内容。</a:t>
            </a:r>
          </a:p>
          <a:p>
            <a:endParaRPr lang="zh-CN" altLang="en-US" kern="100" dirty="0">
              <a:latin typeface="等线" panose="02010600030101010101" pitchFamily="2" charset="-122"/>
              <a:ea typeface="等线" panose="02010600030101010101" pitchFamily="2" charset="-122"/>
              <a:cs typeface="Times New Roman" panose="02020603050405020304" pitchFamily="18" charset="0"/>
            </a:endParaRPr>
          </a:p>
        </p:txBody>
      </p:sp>
      <p:sp>
        <p:nvSpPr>
          <p:cNvPr id="8" name="文本框 2"/>
          <p:cNvSpPr txBox="1"/>
          <p:nvPr/>
        </p:nvSpPr>
        <p:spPr>
          <a:xfrm>
            <a:off x="5873561" y="2268497"/>
            <a:ext cx="5052986"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kern="100" dirty="0">
                <a:latin typeface="等线" panose="02010600030101010101" pitchFamily="2" charset="-122"/>
                <a:ea typeface="等线" panose="02010600030101010101" pitchFamily="2" charset="-122"/>
                <a:cs typeface="Times New Roman" panose="02020603050405020304" pitchFamily="18" charset="0"/>
              </a:rPr>
              <a:t>Secondary channel</a:t>
            </a:r>
            <a:r>
              <a:rPr lang="zh-CN" altLang="en-US" kern="100" dirty="0">
                <a:latin typeface="等线" panose="02010600030101010101" pitchFamily="2" charset="-122"/>
                <a:ea typeface="等线" panose="02010600030101010101" pitchFamily="2" charset="-122"/>
                <a:cs typeface="Times New Roman" panose="02020603050405020304" pitchFamily="18" charset="0"/>
              </a:rPr>
              <a:t>：指定次通道每个通道的名字</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33374" y="939790"/>
            <a:ext cx="11744325" cy="1477328"/>
          </a:xfrm>
          <a:prstGeom prst="rect">
            <a:avLst/>
          </a:prstGeom>
          <a:noFill/>
        </p:spPr>
        <p:txBody>
          <a:bodyPr wrap="square">
            <a:spAutoFit/>
          </a:bodyPr>
          <a:lstStyle/>
          <a:p>
            <a:pPr algn="just"/>
            <a:r>
              <a:rPr lang="zh-CN" altLang="en-US" sz="1800" b="1" kern="100" dirty="0">
                <a:effectLst/>
                <a:latin typeface="等线" panose="02010600030101010101" pitchFamily="2" charset="-122"/>
                <a:ea typeface="等线" panose="02010600030101010101" pitchFamily="2" charset="-122"/>
                <a:cs typeface="Times New Roman" panose="02020603050405020304" pitchFamily="18" charset="0"/>
              </a:rPr>
              <a:t>（</a:t>
            </a:r>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五）通信</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just">
              <a:buFont typeface="+mj-lt"/>
              <a:buAutoNum type="arabicPeriod"/>
              <a:tabLst>
                <a:tab pos="457200" algn="l"/>
              </a:tabLst>
            </a:pPr>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发现</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：可启用设备发现功能，设置多播</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IP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地址和端口号，使设备能向网络中的其他 </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SmartSolo</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设备和应用程序发送标识消息。</a:t>
            </a:r>
          </a:p>
          <a:p>
            <a:pPr marL="342900" lvl="0" indent="-342900" algn="just">
              <a:buFont typeface="+mj-lt"/>
              <a:buAutoNum type="arabicPeriod" startAt="2"/>
            </a:pPr>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以太网</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：可选择以太网模式（如</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DHCP</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、静态</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IP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或链路本地地址），设置静态</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IP</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地址、子网掩码、默认网关和以太网速度（可降低功耗），更改模式后若需恢复</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DHCP</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，可能需用 </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SmartSolo</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Discovery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查找新</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IP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地址。</a:t>
            </a:r>
          </a:p>
        </p:txBody>
      </p:sp>
      <p:pic>
        <p:nvPicPr>
          <p:cNvPr id="5" name="图片 4"/>
          <p:cNvPicPr>
            <a:picLocks noChangeAspect="1"/>
          </p:cNvPicPr>
          <p:nvPr/>
        </p:nvPicPr>
        <p:blipFill>
          <a:blip r:embed="rId2"/>
          <a:stretch>
            <a:fillRect/>
          </a:stretch>
        </p:blipFill>
        <p:spPr>
          <a:xfrm>
            <a:off x="419100" y="3248114"/>
            <a:ext cx="3724275" cy="3033324"/>
          </a:xfrm>
          <a:prstGeom prst="rect">
            <a:avLst/>
          </a:prstGeom>
        </p:spPr>
      </p:pic>
      <p:pic>
        <p:nvPicPr>
          <p:cNvPr id="7" name="图片 6"/>
          <p:cNvPicPr>
            <a:picLocks noChangeAspect="1"/>
          </p:cNvPicPr>
          <p:nvPr/>
        </p:nvPicPr>
        <p:blipFill>
          <a:blip r:embed="rId3"/>
          <a:stretch>
            <a:fillRect/>
          </a:stretch>
        </p:blipFill>
        <p:spPr>
          <a:xfrm>
            <a:off x="4262437" y="3248115"/>
            <a:ext cx="3694433" cy="3033324"/>
          </a:xfrm>
          <a:prstGeom prst="rect">
            <a:avLst/>
          </a:prstGeom>
        </p:spPr>
      </p:pic>
      <p:pic>
        <p:nvPicPr>
          <p:cNvPr id="9" name="图片 8"/>
          <p:cNvPicPr>
            <a:picLocks noChangeAspect="1"/>
          </p:cNvPicPr>
          <p:nvPr/>
        </p:nvPicPr>
        <p:blipFill>
          <a:blip r:embed="rId4"/>
          <a:stretch>
            <a:fillRect/>
          </a:stretch>
        </p:blipFill>
        <p:spPr>
          <a:xfrm>
            <a:off x="8048627" y="3164576"/>
            <a:ext cx="2705100" cy="1114425"/>
          </a:xfrm>
          <a:prstGeom prst="rect">
            <a:avLst/>
          </a:prstGeom>
        </p:spPr>
      </p:pic>
      <p:pic>
        <p:nvPicPr>
          <p:cNvPr id="11" name="图片 10"/>
          <p:cNvPicPr>
            <a:picLocks noChangeAspect="1"/>
          </p:cNvPicPr>
          <p:nvPr/>
        </p:nvPicPr>
        <p:blipFill>
          <a:blip r:embed="rId5"/>
          <a:stretch>
            <a:fillRect/>
          </a:stretch>
        </p:blipFill>
        <p:spPr>
          <a:xfrm>
            <a:off x="8048627" y="4279001"/>
            <a:ext cx="3696570" cy="1485015"/>
          </a:xfrm>
          <a:prstGeom prst="rect">
            <a:avLst/>
          </a:prstGeom>
        </p:spPr>
      </p:pic>
      <p:sp>
        <p:nvSpPr>
          <p:cNvPr id="8" name="文本框 7"/>
          <p:cNvSpPr txBox="1"/>
          <p:nvPr/>
        </p:nvSpPr>
        <p:spPr>
          <a:xfrm>
            <a:off x="333374" y="2451992"/>
            <a:ext cx="6094602" cy="646331"/>
          </a:xfrm>
          <a:prstGeom prst="rect">
            <a:avLst/>
          </a:prstGeom>
          <a:noFill/>
        </p:spPr>
        <p:txBody>
          <a:bodyPr wrap="square">
            <a:spAutoFit/>
          </a:bodyPr>
          <a:lstStyle/>
          <a:p>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Discovery:</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选中此复选框以允许强震仪定期发送小型多播标识发送到网络上其他</a:t>
            </a:r>
            <a:r>
              <a:rPr lang="en-US" altLang="zh-CN" sz="1200" kern="100" dirty="0" err="1">
                <a:latin typeface="等线" panose="02010600030101010101" pitchFamily="2" charset="-122"/>
                <a:ea typeface="等线" panose="02010600030101010101" pitchFamily="2" charset="-122"/>
                <a:cs typeface="Times New Roman" panose="02020603050405020304" pitchFamily="18" charset="0"/>
              </a:rPr>
              <a:t>SmartSolo</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设备和应用程序的消息。可通过该地址获取新的设备</a:t>
            </a:r>
            <a:r>
              <a:rPr lang="en-US" altLang="zh-CN" sz="1200" kern="100" dirty="0" err="1">
                <a:latin typeface="等线" panose="02010600030101010101" pitchFamily="2" charset="-122"/>
                <a:ea typeface="等线" panose="02010600030101010101" pitchFamily="2" charset="-122"/>
                <a:cs typeface="Times New Roman" panose="02020603050405020304" pitchFamily="18" charset="0"/>
              </a:rPr>
              <a:t>ip</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地址（不同</a:t>
            </a:r>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Ethernet mode</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切换后）</a:t>
            </a:r>
            <a:endParaRPr lang="en-US" altLang="zh-CN" sz="1200" kern="100" dirty="0">
              <a:latin typeface="等线" panose="02010600030101010101" pitchFamily="2" charset="-122"/>
              <a:ea typeface="等线" panose="02010600030101010101" pitchFamily="2" charset="-122"/>
              <a:cs typeface="Times New Roman" panose="02020603050405020304" pitchFamily="18" charset="0"/>
            </a:endParaRPr>
          </a:p>
          <a:p>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Ip</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：多播</a:t>
            </a:r>
            <a:r>
              <a:rPr lang="en-US" altLang="zh-CN" sz="1200" kern="100" dirty="0" err="1">
                <a:latin typeface="等线" panose="02010600030101010101" pitchFamily="2" charset="-122"/>
                <a:ea typeface="等线" panose="02010600030101010101" pitchFamily="2" charset="-122"/>
                <a:cs typeface="Times New Roman" panose="02020603050405020304" pitchFamily="18" charset="0"/>
              </a:rPr>
              <a:t>ip</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地址  </a:t>
            </a:r>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Port </a:t>
            </a:r>
            <a:r>
              <a:rPr lang="en-US" altLang="zh-CN" sz="1200" kern="100" dirty="0" err="1">
                <a:latin typeface="等线" panose="02010600030101010101" pitchFamily="2" charset="-122"/>
                <a:ea typeface="等线" panose="02010600030101010101" pitchFamily="2" charset="-122"/>
                <a:cs typeface="Times New Roman" panose="02020603050405020304" pitchFamily="18" charset="0"/>
              </a:rPr>
              <a:t>number:UDP</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端口号</a:t>
            </a:r>
          </a:p>
        </p:txBody>
      </p:sp>
      <p:sp>
        <p:nvSpPr>
          <p:cNvPr id="10" name="文本框 9"/>
          <p:cNvSpPr txBox="1"/>
          <p:nvPr/>
        </p:nvSpPr>
        <p:spPr>
          <a:xfrm>
            <a:off x="6427975" y="2498158"/>
            <a:ext cx="5534725" cy="646331"/>
          </a:xfrm>
          <a:prstGeom prst="rect">
            <a:avLst/>
          </a:prstGeom>
          <a:noFill/>
        </p:spPr>
        <p:txBody>
          <a:bodyPr wrap="square">
            <a:spAutoFit/>
          </a:bodyPr>
          <a:lstStyle/>
          <a:p>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Ethernet </a:t>
            </a:r>
            <a:r>
              <a:rPr lang="en-US" altLang="zh-CN" sz="1200" kern="100" dirty="0" err="1">
                <a:latin typeface="等线" panose="02010600030101010101" pitchFamily="2" charset="-122"/>
                <a:ea typeface="等线" panose="02010600030101010101" pitchFamily="2" charset="-122"/>
                <a:cs typeface="Times New Roman" panose="02020603050405020304" pitchFamily="18" charset="0"/>
              </a:rPr>
              <a:t>mode:DHCP</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a:t>
            </a:r>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Link-Local</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a:t>
            </a:r>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169.254.30.30</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a:t>
            </a:r>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Static IP</a:t>
            </a:r>
          </a:p>
          <a:p>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Ethernet speed</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：可设置以太网传输速率（</a:t>
            </a:r>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Auto</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a:t>
            </a:r>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10Baset</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a:t>
            </a:r>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100BaseT</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a:t>
            </a:r>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,10BaseT</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模式：功耗可降低约</a:t>
            </a:r>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0.2W</a:t>
            </a:r>
            <a:endParaRPr lang="zh-CN" altLang="en-US" sz="1200" kern="100" dirty="0">
              <a:latin typeface="等线" panose="02010600030101010101" pitchFamily="2" charset="-122"/>
              <a:ea typeface="等线" panose="02010600030101010101" pitchFamily="2" charset="-122"/>
              <a:cs typeface="Times New Roman" panose="02020603050405020304" pitchFamily="18" charset="0"/>
            </a:endParaRPr>
          </a:p>
        </p:txBody>
      </p:sp>
      <p:sp>
        <p:nvSpPr>
          <p:cNvPr id="12" name="文本框 11"/>
          <p:cNvSpPr txBox="1"/>
          <p:nvPr/>
        </p:nvSpPr>
        <p:spPr>
          <a:xfrm>
            <a:off x="8048627" y="5918210"/>
            <a:ext cx="3816030" cy="461665"/>
          </a:xfrm>
          <a:prstGeom prst="rect">
            <a:avLst/>
          </a:prstGeom>
          <a:noFill/>
        </p:spPr>
        <p:txBody>
          <a:bodyPr wrap="square">
            <a:spAutoFit/>
          </a:bodyPr>
          <a:lstStyle/>
          <a:p>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VPN:</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专用网络，可配置强震仪启动时自动开启</a:t>
            </a:r>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VPN</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功能，实现远程访问部署在野外的强震仪设备；</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90500" y="902970"/>
            <a:ext cx="11649075" cy="923330"/>
          </a:xfrm>
          <a:prstGeom prst="rect">
            <a:avLst/>
          </a:prstGeom>
          <a:noFill/>
        </p:spPr>
        <p:txBody>
          <a:bodyPr wrap="square">
            <a:spAutoFit/>
          </a:bodyPr>
          <a:lstStyle/>
          <a:p>
            <a:pPr algn="just"/>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（六）连续数据存档</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可将</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MiniSEED</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数据和</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SOH</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数据（可选）连续存档到</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SD</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卡，需插入格式化好的</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SD</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卡，可设置存档周期、输出文件数量、存档通道列表、存档文件名模式等。</a:t>
            </a:r>
          </a:p>
        </p:txBody>
      </p:sp>
      <p:pic>
        <p:nvPicPr>
          <p:cNvPr id="5" name="图片 4"/>
          <p:cNvPicPr>
            <a:picLocks noChangeAspect="1"/>
          </p:cNvPicPr>
          <p:nvPr/>
        </p:nvPicPr>
        <p:blipFill>
          <a:blip r:embed="rId2"/>
          <a:stretch>
            <a:fillRect/>
          </a:stretch>
        </p:blipFill>
        <p:spPr>
          <a:xfrm>
            <a:off x="300038" y="1895475"/>
            <a:ext cx="4208462" cy="3443287"/>
          </a:xfrm>
          <a:prstGeom prst="rect">
            <a:avLst/>
          </a:prstGeom>
        </p:spPr>
      </p:pic>
      <p:pic>
        <p:nvPicPr>
          <p:cNvPr id="7" name="图片 6"/>
          <p:cNvPicPr>
            <a:picLocks noChangeAspect="1"/>
          </p:cNvPicPr>
          <p:nvPr/>
        </p:nvPicPr>
        <p:blipFill>
          <a:blip r:embed="rId3"/>
          <a:stretch>
            <a:fillRect/>
          </a:stretch>
        </p:blipFill>
        <p:spPr>
          <a:xfrm>
            <a:off x="4700587" y="1895475"/>
            <a:ext cx="2124075" cy="1228725"/>
          </a:xfrm>
          <a:prstGeom prst="rect">
            <a:avLst/>
          </a:prstGeom>
        </p:spPr>
      </p:pic>
      <p:pic>
        <p:nvPicPr>
          <p:cNvPr id="9" name="图片 8"/>
          <p:cNvPicPr>
            <a:picLocks noChangeAspect="1"/>
          </p:cNvPicPr>
          <p:nvPr/>
        </p:nvPicPr>
        <p:blipFill>
          <a:blip r:embed="rId4"/>
          <a:stretch>
            <a:fillRect/>
          </a:stretch>
        </p:blipFill>
        <p:spPr>
          <a:xfrm>
            <a:off x="7075485" y="1895475"/>
            <a:ext cx="3095625" cy="771525"/>
          </a:xfrm>
          <a:prstGeom prst="rect">
            <a:avLst/>
          </a:prstGeom>
        </p:spPr>
      </p:pic>
      <p:sp>
        <p:nvSpPr>
          <p:cNvPr id="8" name="文本框 7"/>
          <p:cNvSpPr txBox="1"/>
          <p:nvPr/>
        </p:nvSpPr>
        <p:spPr>
          <a:xfrm>
            <a:off x="4700588" y="3436357"/>
            <a:ext cx="7362782" cy="1200329"/>
          </a:xfrm>
          <a:prstGeom prst="rect">
            <a:avLst/>
          </a:prstGeom>
          <a:noFill/>
        </p:spPr>
        <p:txBody>
          <a:bodyPr wrap="square">
            <a:spAutoFit/>
          </a:bodyPr>
          <a:lstStyle/>
          <a:p>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Enable continuous data archive:</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选中此复选框以允许强震仪连续将 </a:t>
            </a:r>
            <a:r>
              <a:rPr lang="en-US" altLang="zh-CN" sz="1200" kern="100" dirty="0" err="1">
                <a:latin typeface="等线" panose="02010600030101010101" pitchFamily="2" charset="-122"/>
                <a:ea typeface="等线" panose="02010600030101010101" pitchFamily="2" charset="-122"/>
                <a:cs typeface="Times New Roman" panose="02020603050405020304" pitchFamily="18" charset="0"/>
              </a:rPr>
              <a:t>MiniSEED</a:t>
            </a:r>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 </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数据文件写入 </a:t>
            </a:r>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SD</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卡。</a:t>
            </a:r>
            <a:br>
              <a:rPr lang="zh-CN" altLang="en-US" sz="1200" kern="100" dirty="0">
                <a:latin typeface="等线" panose="02010600030101010101" pitchFamily="2" charset="-122"/>
                <a:ea typeface="等线" panose="02010600030101010101" pitchFamily="2" charset="-122"/>
                <a:cs typeface="Times New Roman" panose="02020603050405020304" pitchFamily="18" charset="0"/>
              </a:rPr>
            </a:b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每一个文件都包含多个 </a:t>
            </a:r>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512 </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字节的 </a:t>
            </a:r>
            <a:r>
              <a:rPr lang="en-US" altLang="zh-CN" sz="1200" kern="100" dirty="0" err="1">
                <a:latin typeface="等线" panose="02010600030101010101" pitchFamily="2" charset="-122"/>
                <a:ea typeface="等线" panose="02010600030101010101" pitchFamily="2" charset="-122"/>
                <a:cs typeface="Times New Roman" panose="02020603050405020304" pitchFamily="18" charset="0"/>
              </a:rPr>
              <a:t>MiniSEED</a:t>
            </a:r>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 </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记录，这些记录是所有实时通道的波形数据，并且文件存储在一个以录制日期命名的文件夹中。这个文件夹的位置是按照年 </a:t>
            </a:r>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 </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月 </a:t>
            </a:r>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 </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日（</a:t>
            </a:r>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YYYY/MM/DD</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）的格式进行组织的。此文件夹的位置为 </a:t>
            </a:r>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YYYY/MM/DD</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a:t>
            </a:r>
            <a:br>
              <a:rPr lang="zh-CN" altLang="en-US" sz="1200" kern="100" dirty="0">
                <a:latin typeface="等线" panose="02010600030101010101" pitchFamily="2" charset="-122"/>
                <a:ea typeface="等线" panose="02010600030101010101" pitchFamily="2" charset="-122"/>
                <a:cs typeface="Times New Roman" panose="02020603050405020304" pitchFamily="18" charset="0"/>
              </a:rPr>
            </a:b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每个 </a:t>
            </a:r>
            <a:r>
              <a:rPr lang="en-US" altLang="zh-CN" sz="1200" kern="100" dirty="0" err="1">
                <a:latin typeface="等线" panose="02010600030101010101" pitchFamily="2" charset="-122"/>
                <a:ea typeface="等线" panose="02010600030101010101" pitchFamily="2" charset="-122"/>
                <a:cs typeface="Times New Roman" panose="02020603050405020304" pitchFamily="18" charset="0"/>
              </a:rPr>
              <a:t>MiniSEED</a:t>
            </a:r>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 </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数据文件的名称格式如下：</a:t>
            </a:r>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NE. STN.LO_YYYYMMDD_HHMMSS. </a:t>
            </a:r>
            <a:r>
              <a:rPr lang="en-US" altLang="zh-CN" sz="1200" kern="100" dirty="0" err="1">
                <a:latin typeface="等线" panose="02010600030101010101" pitchFamily="2" charset="-122"/>
                <a:ea typeface="等线" panose="02010600030101010101" pitchFamily="2" charset="-122"/>
                <a:cs typeface="Times New Roman" panose="02020603050405020304" pitchFamily="18" charset="0"/>
              </a:rPr>
              <a:t>miniseed</a:t>
            </a:r>
            <a:br>
              <a:rPr lang="zh-CN" altLang="en-US" sz="1200" kern="100" dirty="0">
                <a:latin typeface="等线" panose="02010600030101010101" pitchFamily="2" charset="-122"/>
                <a:ea typeface="等线" panose="02010600030101010101" pitchFamily="2" charset="-122"/>
                <a:cs typeface="Times New Roman" panose="02020603050405020304" pitchFamily="18" charset="0"/>
              </a:rPr>
            </a:b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网络、站点和位置名称在通道命名配置中定义设置。</a:t>
            </a:r>
          </a:p>
        </p:txBody>
      </p:sp>
      <p:sp>
        <p:nvSpPr>
          <p:cNvPr id="10" name="文本框 9"/>
          <p:cNvSpPr txBox="1"/>
          <p:nvPr/>
        </p:nvSpPr>
        <p:spPr>
          <a:xfrm>
            <a:off x="7075486" y="2758117"/>
            <a:ext cx="4987884" cy="646331"/>
          </a:xfrm>
          <a:prstGeom prst="rect">
            <a:avLst/>
          </a:prstGeom>
          <a:noFill/>
        </p:spPr>
        <p:txBody>
          <a:bodyPr wrap="square">
            <a:spAutoFit/>
          </a:bodyPr>
          <a:lstStyle/>
          <a:p>
            <a:r>
              <a:rPr lang="en-US" altLang="zh-CN" sz="1200" kern="100" dirty="0" err="1">
                <a:latin typeface="等线" panose="02010600030101010101" pitchFamily="2" charset="-122"/>
                <a:ea typeface="等线" panose="02010600030101010101" pitchFamily="2" charset="-122"/>
                <a:cs typeface="Times New Roman" panose="02020603050405020304" pitchFamily="18" charset="0"/>
              </a:rPr>
              <a:t>MiniSEED</a:t>
            </a:r>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 output files:</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选择要生成的输出文件数量：每个通道一个文件，还是每个站点一个文件。每个通道选项会生成许多小文件，每个站点选项会生成一个大文件。</a:t>
            </a:r>
          </a:p>
        </p:txBody>
      </p:sp>
      <p:sp>
        <p:nvSpPr>
          <p:cNvPr id="12" name="文本框 11"/>
          <p:cNvSpPr txBox="1"/>
          <p:nvPr/>
        </p:nvSpPr>
        <p:spPr>
          <a:xfrm>
            <a:off x="190500" y="5429879"/>
            <a:ext cx="4416006" cy="830997"/>
          </a:xfrm>
          <a:prstGeom prst="rect">
            <a:avLst/>
          </a:prstGeom>
          <a:noFill/>
        </p:spPr>
        <p:txBody>
          <a:bodyPr wrap="square">
            <a:spAutoFit/>
          </a:bodyPr>
          <a:lstStyle/>
          <a:p>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Archive channel list:</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你可以选择按通道对存档的数据进行筛选。筛选条件是一个以逗号分隔的 </a:t>
            </a:r>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SCNL</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（台站、通道、网络和位置）名称列表，这些名称对应你想要存档的通道。</a:t>
            </a:r>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SCNL </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列表中使用的网络、台站、位置和通道代码在 “通道命名配置” 中定义。</a:t>
            </a:r>
          </a:p>
        </p:txBody>
      </p:sp>
      <p:sp>
        <p:nvSpPr>
          <p:cNvPr id="2" name="文本框 1"/>
          <p:cNvSpPr txBox="1"/>
          <p:nvPr/>
        </p:nvSpPr>
        <p:spPr>
          <a:xfrm>
            <a:off x="4700587" y="4734257"/>
            <a:ext cx="5670957" cy="461665"/>
          </a:xfrm>
          <a:prstGeom prst="rect">
            <a:avLst/>
          </a:prstGeom>
          <a:noFill/>
        </p:spPr>
        <p:txBody>
          <a:bodyPr wrap="square" rtlCol="0">
            <a:spAutoFit/>
          </a:bodyPr>
          <a:lstStyle/>
          <a:p>
            <a:r>
              <a:rPr lang="zh-CN" altLang="en-US" sz="1200" kern="100" dirty="0">
                <a:highlight>
                  <a:srgbClr val="FFFF00"/>
                </a:highlight>
                <a:latin typeface="等线" panose="02010600030101010101" pitchFamily="2" charset="-122"/>
                <a:ea typeface="等线" panose="02010600030101010101" pitchFamily="2" charset="-122"/>
                <a:cs typeface="Times New Roman" panose="02020603050405020304" pitchFamily="18" charset="0"/>
              </a:rPr>
              <a:t>当</a:t>
            </a:r>
            <a:r>
              <a:rPr lang="en-US" altLang="zh-CN" sz="1200" kern="100" dirty="0" err="1">
                <a:highlight>
                  <a:srgbClr val="FFFF00"/>
                </a:highlight>
                <a:latin typeface="等线" panose="02010600030101010101" pitchFamily="2" charset="-122"/>
                <a:ea typeface="等线" panose="02010600030101010101" pitchFamily="2" charset="-122"/>
                <a:cs typeface="Times New Roman" panose="02020603050405020304" pitchFamily="18" charset="0"/>
              </a:rPr>
              <a:t>MiniSEED</a:t>
            </a:r>
            <a:r>
              <a:rPr lang="en-US" altLang="zh-CN" sz="1200" kern="100" dirty="0">
                <a:highlight>
                  <a:srgbClr val="FFFF00"/>
                </a:highlight>
                <a:latin typeface="等线" panose="02010600030101010101" pitchFamily="2" charset="-122"/>
                <a:ea typeface="等线" panose="02010600030101010101" pitchFamily="2" charset="-122"/>
                <a:cs typeface="Times New Roman" panose="02020603050405020304" pitchFamily="18" charset="0"/>
              </a:rPr>
              <a:t> output files</a:t>
            </a:r>
            <a:r>
              <a:rPr lang="zh-CN" altLang="en-US" sz="1200" kern="100" dirty="0">
                <a:highlight>
                  <a:srgbClr val="FFFF00"/>
                </a:highlight>
                <a:latin typeface="等线" panose="02010600030101010101" pitchFamily="2" charset="-122"/>
                <a:ea typeface="等线" panose="02010600030101010101" pitchFamily="2" charset="-122"/>
                <a:cs typeface="Times New Roman" panose="02020603050405020304" pitchFamily="18" charset="0"/>
              </a:rPr>
              <a:t>选择</a:t>
            </a:r>
            <a:r>
              <a:rPr lang="en-US" altLang="zh-CN" sz="1200" kern="100" dirty="0">
                <a:highlight>
                  <a:srgbClr val="FFFF00"/>
                </a:highlight>
                <a:latin typeface="等线" panose="02010600030101010101" pitchFamily="2" charset="-122"/>
                <a:ea typeface="等线" panose="02010600030101010101" pitchFamily="2" charset="-122"/>
                <a:cs typeface="Times New Roman" panose="02020603050405020304" pitchFamily="18" charset="0"/>
              </a:rPr>
              <a:t>Per station</a:t>
            </a:r>
            <a:r>
              <a:rPr lang="zh-CN" altLang="en-US" sz="1200" kern="100" dirty="0">
                <a:highlight>
                  <a:srgbClr val="FFFF00"/>
                </a:highlight>
                <a:latin typeface="等线" panose="02010600030101010101" pitchFamily="2" charset="-122"/>
                <a:ea typeface="等线" panose="02010600030101010101" pitchFamily="2" charset="-122"/>
                <a:cs typeface="Times New Roman" panose="02020603050405020304" pitchFamily="18" charset="0"/>
              </a:rPr>
              <a:t>时，</a:t>
            </a:r>
            <a:r>
              <a:rPr lang="en-US" altLang="zh-CN" sz="1200" kern="100" dirty="0">
                <a:highlight>
                  <a:srgbClr val="FFFF00"/>
                </a:highlight>
                <a:latin typeface="等线" panose="02010600030101010101" pitchFamily="2" charset="-122"/>
                <a:ea typeface="等线" panose="02010600030101010101" pitchFamily="2" charset="-122"/>
                <a:cs typeface="Times New Roman" panose="02020603050405020304" pitchFamily="18" charset="0"/>
              </a:rPr>
              <a:t>Archive filename pattern</a:t>
            </a:r>
            <a:r>
              <a:rPr lang="zh-CN" altLang="en-US" sz="1200" kern="100" dirty="0">
                <a:highlight>
                  <a:srgbClr val="FFFF00"/>
                </a:highlight>
                <a:latin typeface="等线" panose="02010600030101010101" pitchFamily="2" charset="-122"/>
                <a:ea typeface="等线" panose="02010600030101010101" pitchFamily="2" charset="-122"/>
                <a:cs typeface="Times New Roman" panose="02020603050405020304" pitchFamily="18" charset="0"/>
              </a:rPr>
              <a:t>不能包含</a:t>
            </a:r>
            <a:r>
              <a:rPr lang="en-US" altLang="zh-CN" sz="1200" kern="100" dirty="0">
                <a:highlight>
                  <a:srgbClr val="FFFF00"/>
                </a:highlight>
                <a:latin typeface="等线" panose="02010600030101010101" pitchFamily="2" charset="-122"/>
                <a:ea typeface="等线" panose="02010600030101010101" pitchFamily="2" charset="-122"/>
                <a:cs typeface="Times New Roman" panose="02020603050405020304" pitchFamily="18" charset="0"/>
              </a:rPr>
              <a:t>{C}</a:t>
            </a:r>
            <a:r>
              <a:rPr lang="zh-CN" altLang="en-US" sz="1200" kern="100" dirty="0">
                <a:highlight>
                  <a:srgbClr val="FFFF00"/>
                </a:highlight>
                <a:latin typeface="等线" panose="02010600030101010101" pitchFamily="2" charset="-122"/>
                <a:ea typeface="等线" panose="02010600030101010101" pitchFamily="2" charset="-122"/>
                <a:cs typeface="Times New Roman" panose="02020603050405020304" pitchFamily="18" charset="0"/>
              </a:rPr>
              <a:t>和</a:t>
            </a:r>
            <a:r>
              <a:rPr lang="en-US" altLang="zh-CN" sz="1200" kern="100" dirty="0">
                <a:highlight>
                  <a:srgbClr val="FFFF00"/>
                </a:highlight>
                <a:latin typeface="等线" panose="02010600030101010101" pitchFamily="2" charset="-122"/>
                <a:ea typeface="等线" panose="02010600030101010101" pitchFamily="2" charset="-122"/>
                <a:cs typeface="Times New Roman" panose="02020603050405020304" pitchFamily="18" charset="0"/>
              </a:rPr>
              <a:t>{L},</a:t>
            </a:r>
            <a:r>
              <a:rPr lang="zh-CN" altLang="en-US" sz="1200" kern="100" dirty="0">
                <a:highlight>
                  <a:srgbClr val="FFFF00"/>
                </a:highlight>
                <a:latin typeface="等线" panose="02010600030101010101" pitchFamily="2" charset="-122"/>
                <a:ea typeface="等线" panose="02010600030101010101" pitchFamily="2" charset="-122"/>
                <a:cs typeface="Times New Roman" panose="02020603050405020304" pitchFamily="18" charset="0"/>
              </a:rPr>
              <a:t>否则不能配置</a:t>
            </a:r>
          </a:p>
        </p:txBody>
      </p:sp>
      <p:pic>
        <p:nvPicPr>
          <p:cNvPr id="6" name="图片 5"/>
          <p:cNvPicPr>
            <a:picLocks noChangeAspect="1"/>
          </p:cNvPicPr>
          <p:nvPr/>
        </p:nvPicPr>
        <p:blipFill>
          <a:blip r:embed="rId5"/>
          <a:stretch>
            <a:fillRect/>
          </a:stretch>
        </p:blipFill>
        <p:spPr>
          <a:xfrm>
            <a:off x="4700587" y="5338762"/>
            <a:ext cx="4343400" cy="969499"/>
          </a:xfrm>
          <a:prstGeom prst="rect">
            <a:avLst/>
          </a:prstGeom>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537443" y="2228671"/>
            <a:ext cx="6094562" cy="1015663"/>
          </a:xfrm>
          <a:prstGeom prst="rect">
            <a:avLst/>
          </a:prstGeom>
          <a:noFill/>
        </p:spPr>
        <p:txBody>
          <a:bodyPr wrap="square">
            <a:spAutoFit/>
          </a:bodyPr>
          <a:lstStyle/>
          <a:p>
            <a:pPr algn="l"/>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Include SOH archive</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：如果你也希望将健康状态（</a:t>
            </a:r>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State of Health</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，简称 </a:t>
            </a:r>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SOH</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）数据文件存档到 </a:t>
            </a:r>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SD </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卡，请选中此复选框。</a:t>
            </a:r>
            <a:br>
              <a:rPr lang="zh-CN" altLang="en-US" sz="1200" kern="100" dirty="0">
                <a:latin typeface="等线" panose="02010600030101010101" pitchFamily="2" charset="-122"/>
                <a:ea typeface="等线" panose="02010600030101010101" pitchFamily="2" charset="-122"/>
                <a:cs typeface="Times New Roman" panose="02020603050405020304" pitchFamily="18" charset="0"/>
              </a:rPr>
            </a:br>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SOH </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数据文件是单独的文件，它们存储在一个名为 </a:t>
            </a:r>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soh </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的文件夹中。该文件夹的位置是年 </a:t>
            </a:r>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 </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月 </a:t>
            </a:r>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 </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日 </a:t>
            </a:r>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/soh</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（即 </a:t>
            </a:r>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YYYY/MM/DD/soh</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，例如 </a:t>
            </a:r>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2025/05/13/soh </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对应 </a:t>
            </a:r>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2025 </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年 </a:t>
            </a:r>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5 </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月 </a:t>
            </a:r>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13 </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日这天存放 </a:t>
            </a:r>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SOH </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数据文件的文件夹位置）。</a:t>
            </a:r>
          </a:p>
        </p:txBody>
      </p:sp>
      <p:pic>
        <p:nvPicPr>
          <p:cNvPr id="7" name="图片 6"/>
          <p:cNvPicPr>
            <a:picLocks noChangeAspect="1"/>
          </p:cNvPicPr>
          <p:nvPr/>
        </p:nvPicPr>
        <p:blipFill>
          <a:blip r:embed="rId2"/>
          <a:stretch>
            <a:fillRect/>
          </a:stretch>
        </p:blipFill>
        <p:spPr>
          <a:xfrm>
            <a:off x="537443" y="997159"/>
            <a:ext cx="4181475" cy="1171575"/>
          </a:xfrm>
          <a:prstGeom prst="rect">
            <a:avLst/>
          </a:prstGeom>
        </p:spPr>
      </p:pic>
      <p:pic>
        <p:nvPicPr>
          <p:cNvPr id="8" name="图片 7"/>
          <p:cNvPicPr>
            <a:picLocks noChangeAspect="1"/>
          </p:cNvPicPr>
          <p:nvPr/>
        </p:nvPicPr>
        <p:blipFill>
          <a:blip r:embed="rId3"/>
          <a:stretch>
            <a:fillRect/>
          </a:stretch>
        </p:blipFill>
        <p:spPr>
          <a:xfrm>
            <a:off x="5019765" y="927340"/>
            <a:ext cx="2571750" cy="752475"/>
          </a:xfrm>
          <a:prstGeom prst="rect">
            <a:avLst/>
          </a:prstGeom>
        </p:spPr>
      </p:pic>
      <p:sp>
        <p:nvSpPr>
          <p:cNvPr id="12" name="文本框 11"/>
          <p:cNvSpPr txBox="1"/>
          <p:nvPr/>
        </p:nvSpPr>
        <p:spPr>
          <a:xfrm>
            <a:off x="6933212" y="1815743"/>
            <a:ext cx="5126516" cy="461665"/>
          </a:xfrm>
          <a:prstGeom prst="rect">
            <a:avLst/>
          </a:prstGeom>
          <a:noFill/>
        </p:spPr>
        <p:txBody>
          <a:bodyPr wrap="square">
            <a:spAutoFit/>
          </a:bodyPr>
          <a:lstStyle/>
          <a:p>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SOH archive format</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：存档格式，以 </a:t>
            </a:r>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CSV </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格式归档健康状态（</a:t>
            </a:r>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State of Health</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a:t>
            </a:r>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SOH</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）数据既耗时，还可能影响设备性能。</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4843462" y="250297"/>
            <a:ext cx="2505075" cy="369332"/>
          </a:xfrm>
          <a:prstGeom prst="rect">
            <a:avLst/>
          </a:prstGeom>
          <a:noFill/>
        </p:spPr>
        <p:txBody>
          <a:bodyPr wrap="square">
            <a:spAutoFit/>
          </a:bodyPr>
          <a:lstStyle/>
          <a:p>
            <a:r>
              <a:rPr lang="zh-CN" altLang="en-US" dirty="0"/>
              <a:t>强震仪硬件设计框架图</a:t>
            </a:r>
            <a:endParaRPr lang="en-US" altLang="zh-CN" dirty="0"/>
          </a:p>
        </p:txBody>
      </p:sp>
      <p:pic>
        <p:nvPicPr>
          <p:cNvPr id="4" name="图片 3"/>
          <p:cNvPicPr>
            <a:picLocks noChangeAspect="1"/>
          </p:cNvPicPr>
          <p:nvPr/>
        </p:nvPicPr>
        <p:blipFill>
          <a:blip r:embed="rId2"/>
          <a:stretch>
            <a:fillRect/>
          </a:stretch>
        </p:blipFill>
        <p:spPr>
          <a:xfrm>
            <a:off x="302005" y="920132"/>
            <a:ext cx="10570128" cy="5411905"/>
          </a:xfrm>
          <a:prstGeom prst="rect">
            <a:avLst/>
          </a:prstGeom>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442126" y="899074"/>
            <a:ext cx="5758474" cy="1199461"/>
          </a:xfrm>
          <a:prstGeom prst="rect">
            <a:avLst/>
          </a:prstGeom>
        </p:spPr>
      </p:pic>
      <p:sp>
        <p:nvSpPr>
          <p:cNvPr id="14" name="文本框 13"/>
          <p:cNvSpPr txBox="1"/>
          <p:nvPr/>
        </p:nvSpPr>
        <p:spPr>
          <a:xfrm>
            <a:off x="4043494" y="395429"/>
            <a:ext cx="2621230" cy="369332"/>
          </a:xfrm>
          <a:prstGeom prst="rect">
            <a:avLst/>
          </a:prstGeom>
          <a:noFill/>
        </p:spPr>
        <p:txBody>
          <a:bodyPr wrap="none" rtlCol="0">
            <a:spAutoFit/>
          </a:bodyPr>
          <a:lstStyle/>
          <a:p>
            <a:r>
              <a:rPr lang="en-US" altLang="zh-CN" dirty="0" err="1"/>
              <a:t>MiniSEED</a:t>
            </a:r>
            <a:r>
              <a:rPr lang="zh-CN" altLang="en-US" dirty="0"/>
              <a:t>连续存档示例</a:t>
            </a:r>
          </a:p>
        </p:txBody>
      </p:sp>
      <p:pic>
        <p:nvPicPr>
          <p:cNvPr id="3" name="图片 2">
            <a:extLst>
              <a:ext uri="{FF2B5EF4-FFF2-40B4-BE49-F238E27FC236}">
                <a16:creationId xmlns:a16="http://schemas.microsoft.com/office/drawing/2014/main" id="{6FF40BE2-A75A-408E-B154-90ECAE2ABF5B}"/>
              </a:ext>
            </a:extLst>
          </p:cNvPr>
          <p:cNvPicPr>
            <a:picLocks noChangeAspect="1"/>
          </p:cNvPicPr>
          <p:nvPr/>
        </p:nvPicPr>
        <p:blipFill>
          <a:blip r:embed="rId3"/>
          <a:stretch>
            <a:fillRect/>
          </a:stretch>
        </p:blipFill>
        <p:spPr>
          <a:xfrm>
            <a:off x="6445936" y="2403457"/>
            <a:ext cx="5499211" cy="3343013"/>
          </a:xfrm>
          <a:prstGeom prst="rect">
            <a:avLst/>
          </a:prstGeom>
        </p:spPr>
      </p:pic>
      <p:pic>
        <p:nvPicPr>
          <p:cNvPr id="6" name="图片 5">
            <a:extLst>
              <a:ext uri="{FF2B5EF4-FFF2-40B4-BE49-F238E27FC236}">
                <a16:creationId xmlns:a16="http://schemas.microsoft.com/office/drawing/2014/main" id="{AE088517-1018-4866-8CA9-036A367C97E2}"/>
              </a:ext>
            </a:extLst>
          </p:cNvPr>
          <p:cNvPicPr>
            <a:picLocks noChangeAspect="1"/>
          </p:cNvPicPr>
          <p:nvPr/>
        </p:nvPicPr>
        <p:blipFill>
          <a:blip r:embed="rId4"/>
          <a:stretch>
            <a:fillRect/>
          </a:stretch>
        </p:blipFill>
        <p:spPr>
          <a:xfrm>
            <a:off x="442126" y="2403456"/>
            <a:ext cx="5451056" cy="3343013"/>
          </a:xfrm>
          <a:prstGeom prst="rect">
            <a:avLst/>
          </a:prstGeom>
        </p:spPr>
      </p:pic>
      <p:sp>
        <p:nvSpPr>
          <p:cNvPr id="8" name="文本框 7">
            <a:extLst>
              <a:ext uri="{FF2B5EF4-FFF2-40B4-BE49-F238E27FC236}">
                <a16:creationId xmlns:a16="http://schemas.microsoft.com/office/drawing/2014/main" id="{F992E81F-1B00-47C1-ACC9-C9E9DC7E1134}"/>
              </a:ext>
            </a:extLst>
          </p:cNvPr>
          <p:cNvSpPr txBox="1"/>
          <p:nvPr/>
        </p:nvSpPr>
        <p:spPr>
          <a:xfrm>
            <a:off x="1979803" y="5866724"/>
            <a:ext cx="9691499" cy="369332"/>
          </a:xfrm>
          <a:prstGeom prst="rect">
            <a:avLst/>
          </a:prstGeom>
          <a:noFill/>
        </p:spPr>
        <p:txBody>
          <a:bodyPr wrap="none" rtlCol="0">
            <a:spAutoFit/>
          </a:bodyPr>
          <a:lstStyle/>
          <a:p>
            <a:r>
              <a:rPr lang="zh-CN" altLang="en-US" dirty="0"/>
              <a:t>连续数据和</a:t>
            </a:r>
            <a:r>
              <a:rPr lang="en-US" altLang="zh-CN" dirty="0"/>
              <a:t>SOH</a:t>
            </a:r>
            <a:r>
              <a:rPr lang="zh-CN" altLang="en-US" dirty="0"/>
              <a:t>存档都是按照整点时间分段的，目前</a:t>
            </a:r>
            <a:r>
              <a:rPr lang="en-US" altLang="zh-CN" dirty="0" err="1"/>
              <a:t>TitanSMA</a:t>
            </a:r>
            <a:r>
              <a:rPr lang="zh-CN" altLang="en-US" dirty="0"/>
              <a:t>的</a:t>
            </a:r>
            <a:r>
              <a:rPr lang="en-US" altLang="zh-CN" dirty="0"/>
              <a:t>SOH</a:t>
            </a:r>
            <a:r>
              <a:rPr lang="zh-CN" altLang="en-US" dirty="0"/>
              <a:t>数据不支持</a:t>
            </a:r>
            <a:r>
              <a:rPr lang="en-US" altLang="zh-CN" dirty="0"/>
              <a:t>csv</a:t>
            </a:r>
            <a:r>
              <a:rPr lang="zh-CN" altLang="en-US" dirty="0"/>
              <a:t>格式存档</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544673" y="1377586"/>
            <a:ext cx="7981950" cy="1552575"/>
          </a:xfrm>
          <a:prstGeom prst="rect">
            <a:avLst/>
          </a:prstGeom>
        </p:spPr>
      </p:pic>
      <p:pic>
        <p:nvPicPr>
          <p:cNvPr id="7" name="图片 6"/>
          <p:cNvPicPr>
            <a:picLocks noChangeAspect="1"/>
          </p:cNvPicPr>
          <p:nvPr/>
        </p:nvPicPr>
        <p:blipFill>
          <a:blip r:embed="rId3"/>
          <a:stretch>
            <a:fillRect/>
          </a:stretch>
        </p:blipFill>
        <p:spPr>
          <a:xfrm>
            <a:off x="435136" y="3089268"/>
            <a:ext cx="8201025" cy="1200150"/>
          </a:xfrm>
          <a:prstGeom prst="rect">
            <a:avLst/>
          </a:prstGeom>
        </p:spPr>
      </p:pic>
      <p:pic>
        <p:nvPicPr>
          <p:cNvPr id="9" name="图片 8"/>
          <p:cNvPicPr>
            <a:picLocks noChangeAspect="1"/>
          </p:cNvPicPr>
          <p:nvPr/>
        </p:nvPicPr>
        <p:blipFill>
          <a:blip r:embed="rId4"/>
          <a:stretch>
            <a:fillRect/>
          </a:stretch>
        </p:blipFill>
        <p:spPr>
          <a:xfrm>
            <a:off x="544673" y="4737464"/>
            <a:ext cx="8091488" cy="1444247"/>
          </a:xfrm>
          <a:prstGeom prst="rect">
            <a:avLst/>
          </a:prstGeom>
        </p:spPr>
      </p:pic>
      <p:sp>
        <p:nvSpPr>
          <p:cNvPr id="10" name="文本框 9"/>
          <p:cNvSpPr txBox="1"/>
          <p:nvPr/>
        </p:nvSpPr>
        <p:spPr>
          <a:xfrm>
            <a:off x="3791824" y="571237"/>
            <a:ext cx="3262432" cy="369332"/>
          </a:xfrm>
          <a:prstGeom prst="rect">
            <a:avLst/>
          </a:prstGeom>
          <a:noFill/>
        </p:spPr>
        <p:txBody>
          <a:bodyPr wrap="none" rtlCol="0">
            <a:spAutoFit/>
          </a:bodyPr>
          <a:lstStyle/>
          <a:p>
            <a:r>
              <a:rPr lang="en-US" altLang="zh-CN" dirty="0" err="1"/>
              <a:t>MiniSeed</a:t>
            </a:r>
            <a:r>
              <a:rPr lang="zh-CN" altLang="en-US" dirty="0"/>
              <a:t>和</a:t>
            </a:r>
            <a:r>
              <a:rPr lang="en-US" altLang="zh-CN" dirty="0"/>
              <a:t>SOH</a:t>
            </a:r>
            <a:r>
              <a:rPr lang="zh-CN" altLang="en-US" dirty="0"/>
              <a:t>存档数据示例</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352513" y="1079602"/>
            <a:ext cx="8514650" cy="1617182"/>
          </a:xfrm>
          <a:prstGeom prst="rect">
            <a:avLst/>
          </a:prstGeom>
        </p:spPr>
      </p:pic>
      <p:pic>
        <p:nvPicPr>
          <p:cNvPr id="9" name="图片 8"/>
          <p:cNvPicPr>
            <a:picLocks noChangeAspect="1"/>
          </p:cNvPicPr>
          <p:nvPr/>
        </p:nvPicPr>
        <p:blipFill>
          <a:blip r:embed="rId3"/>
          <a:stretch>
            <a:fillRect/>
          </a:stretch>
        </p:blipFill>
        <p:spPr>
          <a:xfrm>
            <a:off x="352513" y="2842251"/>
            <a:ext cx="6761351" cy="2110892"/>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90500" y="902970"/>
            <a:ext cx="11649075" cy="1754326"/>
          </a:xfrm>
          <a:prstGeom prst="rect">
            <a:avLst/>
          </a:prstGeom>
          <a:noFill/>
        </p:spPr>
        <p:txBody>
          <a:bodyPr wrap="square">
            <a:spAutoFit/>
          </a:bodyPr>
          <a:lstStyle/>
          <a:p>
            <a:pPr algn="just"/>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（七）数据流式传输</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可将多种数据（如时间序列、</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SOH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数据、触发事件等）流传输到数据采集服务器，支持</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NP UDP/HTTP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协议。</a:t>
            </a:r>
          </a:p>
          <a:p>
            <a:pPr marL="342900" lvl="0" indent="-342900" algn="just">
              <a:buFont typeface="+mj-lt"/>
              <a:buAutoNum type="arabicPeriod"/>
              <a:tabLst>
                <a:tab pos="457200" algn="l"/>
              </a:tabLst>
            </a:pPr>
            <a:r>
              <a:rPr lang="en-US" altLang="zh-CN" sz="1800" b="1" kern="100" dirty="0">
                <a:effectLst/>
                <a:latin typeface="等线" panose="02010600030101010101" pitchFamily="2" charset="-122"/>
                <a:ea typeface="等线" panose="02010600030101010101" pitchFamily="2" charset="-122"/>
                <a:cs typeface="Times New Roman" panose="02020603050405020304" pitchFamily="18" charset="0"/>
              </a:rPr>
              <a:t>NP UDP/HTTP </a:t>
            </a:r>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流</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：可设置流名称、启用或禁用各种数据类型的传输、设置通道列表（通过</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SCNL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过滤器选择通道）、目标地址、端口号、重传策略等。</a:t>
            </a:r>
          </a:p>
          <a:p>
            <a:pPr marL="342900" lvl="0" indent="-342900" algn="just">
              <a:buFont typeface="+mj-lt"/>
              <a:buAutoNum type="arabicPeriod" startAt="2"/>
            </a:pPr>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节流</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：用于低吞吐量链路，可启用并设置最大数据输出速率，若启用</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Libra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兼容性流，需按要求配置最大吞吐量。</a:t>
            </a:r>
          </a:p>
          <a:p>
            <a:pPr marL="342900" lvl="0" indent="-342900" algn="just">
              <a:buFont typeface="+mj-lt"/>
              <a:buAutoNum type="arabicPeriod" startAt="3"/>
            </a:pPr>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分段</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：用于处理数据包大小限制的情况，可启用并设置最大允许数据包大小，选择是否进行</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CRC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校验。</a:t>
            </a:r>
          </a:p>
        </p:txBody>
      </p:sp>
      <p:pic>
        <p:nvPicPr>
          <p:cNvPr id="4" name="图片 3"/>
          <p:cNvPicPr>
            <a:picLocks noChangeAspect="1"/>
          </p:cNvPicPr>
          <p:nvPr/>
        </p:nvPicPr>
        <p:blipFill>
          <a:blip r:embed="rId2"/>
          <a:stretch>
            <a:fillRect/>
          </a:stretch>
        </p:blipFill>
        <p:spPr>
          <a:xfrm>
            <a:off x="309562" y="2657655"/>
            <a:ext cx="3755913" cy="3086100"/>
          </a:xfrm>
          <a:prstGeom prst="rect">
            <a:avLst/>
          </a:prstGeom>
        </p:spPr>
      </p:pic>
      <p:pic>
        <p:nvPicPr>
          <p:cNvPr id="6" name="图片 5"/>
          <p:cNvPicPr>
            <a:picLocks noChangeAspect="1"/>
          </p:cNvPicPr>
          <p:nvPr/>
        </p:nvPicPr>
        <p:blipFill>
          <a:blip r:embed="rId3"/>
          <a:stretch>
            <a:fillRect/>
          </a:stretch>
        </p:blipFill>
        <p:spPr>
          <a:xfrm>
            <a:off x="4184537" y="2657296"/>
            <a:ext cx="2635363" cy="1533302"/>
          </a:xfrm>
          <a:prstGeom prst="rect">
            <a:avLst/>
          </a:prstGeom>
        </p:spPr>
      </p:pic>
      <p:pic>
        <p:nvPicPr>
          <p:cNvPr id="8" name="图片 7"/>
          <p:cNvPicPr>
            <a:picLocks noChangeAspect="1"/>
          </p:cNvPicPr>
          <p:nvPr/>
        </p:nvPicPr>
        <p:blipFill>
          <a:blip r:embed="rId4"/>
          <a:stretch>
            <a:fillRect/>
          </a:stretch>
        </p:blipFill>
        <p:spPr>
          <a:xfrm>
            <a:off x="7072313" y="2657296"/>
            <a:ext cx="3403182" cy="1533302"/>
          </a:xfrm>
          <a:prstGeom prst="rect">
            <a:avLst/>
          </a:prstGeom>
        </p:spPr>
      </p:pic>
      <p:pic>
        <p:nvPicPr>
          <p:cNvPr id="10" name="图片 9"/>
          <p:cNvPicPr>
            <a:picLocks noChangeAspect="1"/>
          </p:cNvPicPr>
          <p:nvPr/>
        </p:nvPicPr>
        <p:blipFill>
          <a:blip r:embed="rId5"/>
          <a:stretch>
            <a:fillRect/>
          </a:stretch>
        </p:blipFill>
        <p:spPr>
          <a:xfrm>
            <a:off x="4184538" y="4291012"/>
            <a:ext cx="3197338" cy="1458091"/>
          </a:xfrm>
          <a:prstGeom prst="rect">
            <a:avLst/>
          </a:prstGeom>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stretch>
            <a:fillRect/>
          </a:stretch>
        </p:blipFill>
        <p:spPr>
          <a:xfrm>
            <a:off x="135920" y="4820691"/>
            <a:ext cx="3852862" cy="1537610"/>
          </a:xfrm>
          <a:prstGeom prst="rect">
            <a:avLst/>
          </a:prstGeom>
        </p:spPr>
      </p:pic>
      <p:pic>
        <p:nvPicPr>
          <p:cNvPr id="9" name="图片 8"/>
          <p:cNvPicPr>
            <a:picLocks noChangeAspect="1"/>
          </p:cNvPicPr>
          <p:nvPr/>
        </p:nvPicPr>
        <p:blipFill>
          <a:blip r:embed="rId3"/>
          <a:stretch>
            <a:fillRect/>
          </a:stretch>
        </p:blipFill>
        <p:spPr>
          <a:xfrm>
            <a:off x="135920" y="654427"/>
            <a:ext cx="4980841" cy="4093742"/>
          </a:xfrm>
          <a:prstGeom prst="rect">
            <a:avLst/>
          </a:prstGeom>
        </p:spPr>
      </p:pic>
      <p:sp>
        <p:nvSpPr>
          <p:cNvPr id="2" name="文本框 1"/>
          <p:cNvSpPr txBox="1"/>
          <p:nvPr/>
        </p:nvSpPr>
        <p:spPr>
          <a:xfrm>
            <a:off x="5285064" y="654427"/>
            <a:ext cx="2935419" cy="1477328"/>
          </a:xfrm>
          <a:prstGeom prst="rect">
            <a:avLst/>
          </a:prstGeom>
          <a:noFill/>
        </p:spPr>
        <p:txBody>
          <a:bodyPr wrap="none" rtlCol="0">
            <a:spAutoFit/>
          </a:bodyPr>
          <a:lstStyle/>
          <a:p>
            <a:r>
              <a:rPr lang="en-US" altLang="zh-CN" kern="100" dirty="0">
                <a:latin typeface="等线" panose="02010600030101010101" pitchFamily="2" charset="-122"/>
                <a:ea typeface="等线" panose="02010600030101010101" pitchFamily="2" charset="-122"/>
                <a:cs typeface="Times New Roman" panose="02020603050405020304" pitchFamily="18" charset="0"/>
              </a:rPr>
              <a:t>Stream environmental SOH:</a:t>
            </a:r>
          </a:p>
          <a:p>
            <a:r>
              <a:rPr lang="en-US" altLang="zh-CN" kern="100" dirty="0">
                <a:latin typeface="等线" panose="02010600030101010101" pitchFamily="2" charset="-122"/>
                <a:ea typeface="等线" panose="02010600030101010101" pitchFamily="2" charset="-122"/>
                <a:cs typeface="Times New Roman" panose="02020603050405020304" pitchFamily="18" charset="0"/>
              </a:rPr>
              <a:t>Voltages</a:t>
            </a:r>
          </a:p>
          <a:p>
            <a:r>
              <a:rPr lang="en-US" altLang="zh-CN" kern="100" dirty="0">
                <a:latin typeface="等线" panose="02010600030101010101" pitchFamily="2" charset="-122"/>
                <a:ea typeface="等线" panose="02010600030101010101" pitchFamily="2" charset="-122"/>
                <a:cs typeface="Times New Roman" panose="02020603050405020304" pitchFamily="18" charset="0"/>
              </a:rPr>
              <a:t>Temperature</a:t>
            </a:r>
          </a:p>
          <a:p>
            <a:r>
              <a:rPr lang="en-US" altLang="zh-CN" kern="100" dirty="0">
                <a:latin typeface="等线" panose="02010600030101010101" pitchFamily="2" charset="-122"/>
                <a:ea typeface="等线" panose="02010600030101010101" pitchFamily="2" charset="-122"/>
                <a:cs typeface="Times New Roman" panose="02020603050405020304" pitchFamily="18" charset="0"/>
              </a:rPr>
              <a:t>Sensor SOH</a:t>
            </a:r>
          </a:p>
          <a:p>
            <a:r>
              <a:rPr lang="en-US" altLang="zh-CN" kern="100" dirty="0">
                <a:latin typeface="等线" panose="02010600030101010101" pitchFamily="2" charset="-122"/>
                <a:ea typeface="等线" panose="02010600030101010101" pitchFamily="2" charset="-122"/>
                <a:cs typeface="Times New Roman" panose="02020603050405020304" pitchFamily="18" charset="0"/>
              </a:rPr>
              <a:t>Timing information</a:t>
            </a:r>
            <a:endParaRPr lang="zh-CN" altLang="en-US" kern="100" dirty="0">
              <a:latin typeface="等线" panose="02010600030101010101" pitchFamily="2" charset="-122"/>
              <a:ea typeface="等线" panose="02010600030101010101" pitchFamily="2" charset="-122"/>
              <a:cs typeface="Times New Roman" panose="02020603050405020304" pitchFamily="18" charset="0"/>
            </a:endParaRPr>
          </a:p>
        </p:txBody>
      </p:sp>
      <p:sp>
        <p:nvSpPr>
          <p:cNvPr id="8" name="文本框 7"/>
          <p:cNvSpPr txBox="1"/>
          <p:nvPr/>
        </p:nvSpPr>
        <p:spPr>
          <a:xfrm>
            <a:off x="5285063" y="2131755"/>
            <a:ext cx="2661306" cy="923330"/>
          </a:xfrm>
          <a:prstGeom prst="rect">
            <a:avLst/>
          </a:prstGeom>
          <a:noFill/>
        </p:spPr>
        <p:txBody>
          <a:bodyPr wrap="none" rtlCol="0">
            <a:spAutoFit/>
          </a:bodyPr>
          <a:lstStyle/>
          <a:p>
            <a:r>
              <a:rPr lang="en-US" altLang="zh-CN" kern="100" dirty="0">
                <a:latin typeface="等线" panose="02010600030101010101" pitchFamily="2" charset="-122"/>
                <a:ea typeface="等线" panose="02010600030101010101" pitchFamily="2" charset="-122"/>
                <a:cs typeface="Times New Roman" panose="02020603050405020304" pitchFamily="18" charset="0"/>
              </a:rPr>
              <a:t>Stream system SOH:</a:t>
            </a:r>
          </a:p>
          <a:p>
            <a:r>
              <a:rPr lang="en-US" altLang="zh-CN" kern="100" dirty="0">
                <a:latin typeface="等线" panose="02010600030101010101" pitchFamily="2" charset="-122"/>
                <a:ea typeface="等线" panose="02010600030101010101" pitchFamily="2" charset="-122"/>
                <a:cs typeface="Times New Roman" panose="02020603050405020304" pitchFamily="18" charset="0"/>
              </a:rPr>
              <a:t>Internal storage statistics</a:t>
            </a:r>
          </a:p>
          <a:p>
            <a:r>
              <a:rPr lang="en-US" altLang="zh-CN" kern="100" dirty="0">
                <a:latin typeface="等线" panose="02010600030101010101" pitchFamily="2" charset="-122"/>
                <a:ea typeface="等线" panose="02010600030101010101" pitchFamily="2" charset="-122"/>
                <a:cs typeface="Times New Roman" panose="02020603050405020304" pitchFamily="18" charset="0"/>
              </a:rPr>
              <a:t>Data acquisition statistics</a:t>
            </a:r>
            <a:endParaRPr lang="zh-CN" altLang="en-US" kern="100" dirty="0">
              <a:latin typeface="等线" panose="02010600030101010101" pitchFamily="2" charset="-122"/>
              <a:ea typeface="等线" panose="02010600030101010101" pitchFamily="2" charset="-122"/>
              <a:cs typeface="Times New Roman" panose="02020603050405020304" pitchFamily="18" charset="0"/>
            </a:endParaRPr>
          </a:p>
        </p:txBody>
      </p:sp>
      <p:sp>
        <p:nvSpPr>
          <p:cNvPr id="10" name="文本框 9"/>
          <p:cNvSpPr txBox="1"/>
          <p:nvPr/>
        </p:nvSpPr>
        <p:spPr>
          <a:xfrm>
            <a:off x="5285063" y="3101252"/>
            <a:ext cx="6094602" cy="2862322"/>
          </a:xfrm>
          <a:prstGeom prst="rect">
            <a:avLst/>
          </a:prstGeom>
          <a:noFill/>
        </p:spPr>
        <p:txBody>
          <a:bodyPr wrap="square">
            <a:spAutoFit/>
          </a:bodyPr>
          <a:lstStyle/>
          <a:p>
            <a:r>
              <a:rPr lang="en-US" altLang="zh-CN" kern="100" dirty="0">
                <a:latin typeface="等线" panose="02010600030101010101" pitchFamily="2" charset="-122"/>
                <a:ea typeface="等线" panose="02010600030101010101" pitchFamily="2" charset="-122"/>
                <a:cs typeface="Times New Roman" panose="02020603050405020304" pitchFamily="18" charset="0"/>
              </a:rPr>
              <a:t>Stream alerts</a:t>
            </a:r>
          </a:p>
          <a:p>
            <a:r>
              <a:rPr lang="zh-CN" altLang="en-US" kern="100" dirty="0">
                <a:latin typeface="等线" panose="02010600030101010101" pitchFamily="2" charset="-122"/>
                <a:ea typeface="等线" panose="02010600030101010101" pitchFamily="2" charset="-122"/>
                <a:cs typeface="Times New Roman" panose="02020603050405020304" pitchFamily="18" charset="0"/>
              </a:rPr>
              <a:t>此选项用于流式传输由 强震仪</a:t>
            </a:r>
            <a:r>
              <a:rPr lang="en-US" altLang="zh-CN" kern="100" dirty="0">
                <a:latin typeface="等线" panose="02010600030101010101" pitchFamily="2" charset="-122"/>
                <a:ea typeface="等线" panose="02010600030101010101" pitchFamily="2" charset="-122"/>
                <a:cs typeface="Times New Roman" panose="02020603050405020304" pitchFamily="18" charset="0"/>
              </a:rPr>
              <a:t> </a:t>
            </a:r>
            <a:r>
              <a:rPr lang="zh-CN" altLang="en-US" kern="100" dirty="0">
                <a:latin typeface="等线" panose="02010600030101010101" pitchFamily="2" charset="-122"/>
                <a:ea typeface="等线" panose="02010600030101010101" pitchFamily="2" charset="-122"/>
                <a:cs typeface="Times New Roman" panose="02020603050405020304" pitchFamily="18" charset="0"/>
              </a:rPr>
              <a:t>针对诸如启动、关闭和重大错误等事件生成的警报。信息包括时间戳和简要描述。这些信息也会显示在健康页面上。</a:t>
            </a:r>
            <a:endParaRPr lang="en-US" altLang="zh-CN" kern="100" dirty="0">
              <a:latin typeface="等线" panose="02010600030101010101" pitchFamily="2" charset="-122"/>
              <a:ea typeface="等线" panose="02010600030101010101" pitchFamily="2" charset="-122"/>
              <a:cs typeface="Times New Roman" panose="02020603050405020304" pitchFamily="18" charset="0"/>
            </a:endParaRPr>
          </a:p>
          <a:p>
            <a:r>
              <a:rPr lang="en-US" altLang="zh-CN" kern="100" dirty="0">
                <a:latin typeface="等线" panose="02010600030101010101" pitchFamily="2" charset="-122"/>
                <a:ea typeface="等线" panose="02010600030101010101" pitchFamily="2" charset="-122"/>
                <a:cs typeface="Times New Roman" panose="02020603050405020304" pitchFamily="18" charset="0"/>
              </a:rPr>
              <a:t>Stream raw data</a:t>
            </a:r>
          </a:p>
          <a:p>
            <a:r>
              <a:rPr lang="zh-CN" altLang="en-US" kern="100" dirty="0">
                <a:latin typeface="等线" panose="02010600030101010101" pitchFamily="2" charset="-122"/>
                <a:ea typeface="等线" panose="02010600030101010101" pitchFamily="2" charset="-122"/>
                <a:cs typeface="Times New Roman" panose="02020603050405020304" pitchFamily="18" charset="0"/>
              </a:rPr>
              <a:t>选择此选项以流式传输来自外部源的原始数据。原始数据被插入到</a:t>
            </a:r>
            <a:r>
              <a:rPr lang="en-US" altLang="zh-CN" kern="100" dirty="0">
                <a:latin typeface="等线" panose="02010600030101010101" pitchFamily="2" charset="-122"/>
                <a:ea typeface="等线" panose="02010600030101010101" pitchFamily="2" charset="-122"/>
                <a:cs typeface="Times New Roman" panose="02020603050405020304" pitchFamily="18" charset="0"/>
              </a:rPr>
              <a:t>NP</a:t>
            </a:r>
            <a:r>
              <a:rPr lang="zh-CN" altLang="en-US" kern="100" dirty="0">
                <a:latin typeface="等线" panose="02010600030101010101" pitchFamily="2" charset="-122"/>
                <a:ea typeface="等线" panose="02010600030101010101" pitchFamily="2" charset="-122"/>
                <a:cs typeface="Times New Roman" panose="02020603050405020304" pitchFamily="18" charset="0"/>
              </a:rPr>
              <a:t>数据包中，并以</a:t>
            </a:r>
            <a:r>
              <a:rPr lang="en-US" altLang="zh-CN" kern="100" dirty="0">
                <a:latin typeface="等线" panose="02010600030101010101" pitchFamily="2" charset="-122"/>
                <a:ea typeface="等线" panose="02010600030101010101" pitchFamily="2" charset="-122"/>
                <a:cs typeface="Times New Roman" panose="02020603050405020304" pitchFamily="18" charset="0"/>
              </a:rPr>
              <a:t>NP</a:t>
            </a:r>
            <a:r>
              <a:rPr lang="zh-CN" altLang="en-US" kern="100" dirty="0">
                <a:latin typeface="等线" panose="02010600030101010101" pitchFamily="2" charset="-122"/>
                <a:ea typeface="等线" panose="02010600030101010101" pitchFamily="2" charset="-122"/>
                <a:cs typeface="Times New Roman" panose="02020603050405020304" pitchFamily="18" charset="0"/>
              </a:rPr>
              <a:t>格式进行流式传输。</a:t>
            </a:r>
            <a:endParaRPr lang="en-US" altLang="zh-CN" kern="100" dirty="0">
              <a:latin typeface="等线" panose="02010600030101010101" pitchFamily="2" charset="-122"/>
              <a:ea typeface="等线" panose="02010600030101010101" pitchFamily="2" charset="-122"/>
              <a:cs typeface="Times New Roman" panose="02020603050405020304" pitchFamily="18" charset="0"/>
            </a:endParaRPr>
          </a:p>
          <a:p>
            <a:r>
              <a:rPr lang="zh-CN" altLang="en-US" kern="100" dirty="0">
                <a:latin typeface="等线" panose="02010600030101010101" pitchFamily="2" charset="-122"/>
                <a:ea typeface="等线" panose="02010600030101010101" pitchFamily="2" charset="-122"/>
                <a:cs typeface="Times New Roman" panose="02020603050405020304" pitchFamily="18" charset="0"/>
              </a:rPr>
              <a:t>在你能够流式传输原始数据之前，必须进行配置并启用</a:t>
            </a:r>
            <a:r>
              <a:rPr lang="en-US" altLang="zh-CN" kern="100" dirty="0">
                <a:latin typeface="等线" panose="02010600030101010101" pitchFamily="2" charset="-122"/>
                <a:ea typeface="等线" panose="02010600030101010101" pitchFamily="2" charset="-122"/>
                <a:cs typeface="Times New Roman" panose="02020603050405020304" pitchFamily="18" charset="0"/>
              </a:rPr>
              <a:t>Raw TCP </a:t>
            </a:r>
            <a:r>
              <a:rPr lang="en-US" altLang="zh-CN" kern="100" dirty="0" err="1">
                <a:latin typeface="等线" panose="02010600030101010101" pitchFamily="2" charset="-122"/>
                <a:ea typeface="等线" panose="02010600030101010101" pitchFamily="2" charset="-122"/>
                <a:cs typeface="Times New Roman" panose="02020603050405020304" pitchFamily="18" charset="0"/>
              </a:rPr>
              <a:t>Reveiving</a:t>
            </a:r>
            <a:endParaRPr lang="en-US" altLang="zh-CN" kern="100" dirty="0">
              <a:latin typeface="等线" panose="02010600030101010101" pitchFamily="2" charset="-122"/>
              <a:ea typeface="等线" panose="02010600030101010101" pitchFamily="2" charset="-122"/>
              <a:cs typeface="Times New Roman" panose="02020603050405020304" pitchFamily="18" charset="0"/>
            </a:endParaRPr>
          </a:p>
          <a:p>
            <a:endParaRPr lang="zh-CN" altLang="en-US" kern="100" dirty="0">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96380" y="1098850"/>
            <a:ext cx="11557932" cy="4524315"/>
          </a:xfrm>
          <a:prstGeom prst="rect">
            <a:avLst/>
          </a:prstGeom>
          <a:noFill/>
        </p:spPr>
        <p:txBody>
          <a:bodyPr wrap="square">
            <a:spAutoFit/>
          </a:bodyPr>
          <a:lstStyle/>
          <a:p>
            <a:r>
              <a:rPr lang="en-US" altLang="zh-CN" kern="100" dirty="0">
                <a:latin typeface="等线" panose="02010600030101010101" pitchFamily="2" charset="-122"/>
                <a:ea typeface="等线" panose="02010600030101010101" pitchFamily="2" charset="-122"/>
                <a:cs typeface="Times New Roman" panose="02020603050405020304" pitchFamily="18" charset="0"/>
              </a:rPr>
              <a:t>Channel </a:t>
            </a:r>
            <a:r>
              <a:rPr lang="en-US" altLang="zh-CN" kern="100" dirty="0" err="1">
                <a:latin typeface="等线" panose="02010600030101010101" pitchFamily="2" charset="-122"/>
                <a:ea typeface="等线" panose="02010600030101010101" pitchFamily="2" charset="-122"/>
                <a:cs typeface="Times New Roman" panose="02020603050405020304" pitchFamily="18" charset="0"/>
              </a:rPr>
              <a:t>lis</a:t>
            </a:r>
            <a:r>
              <a:rPr lang="en-US" altLang="zh-CN" kern="100" dirty="0">
                <a:latin typeface="等线" panose="02010600030101010101" pitchFamily="2" charset="-122"/>
                <a:ea typeface="等线" panose="02010600030101010101" pitchFamily="2" charset="-122"/>
                <a:cs typeface="Times New Roman" panose="02020603050405020304" pitchFamily="18" charset="0"/>
              </a:rPr>
              <a:t>:</a:t>
            </a:r>
            <a:r>
              <a:rPr lang="zh-CN" altLang="en-US" kern="100" dirty="0">
                <a:latin typeface="等线" panose="02010600030101010101" pitchFamily="2" charset="-122"/>
                <a:ea typeface="等线" panose="02010600030101010101" pitchFamily="2" charset="-122"/>
                <a:cs typeface="Times New Roman" panose="02020603050405020304" pitchFamily="18" charset="0"/>
              </a:rPr>
              <a:t>根据您希望 强震仪</a:t>
            </a:r>
            <a:r>
              <a:rPr lang="en-US" altLang="zh-CN" kern="100" dirty="0">
                <a:latin typeface="等线" panose="02010600030101010101" pitchFamily="2" charset="-122"/>
                <a:ea typeface="等线" panose="02010600030101010101" pitchFamily="2" charset="-122"/>
                <a:cs typeface="Times New Roman" panose="02020603050405020304" pitchFamily="18" charset="0"/>
              </a:rPr>
              <a:t> </a:t>
            </a:r>
            <a:r>
              <a:rPr lang="zh-CN" altLang="en-US" kern="100" dirty="0">
                <a:latin typeface="等线" panose="02010600030101010101" pitchFamily="2" charset="-122"/>
                <a:ea typeface="等线" panose="02010600030101010101" pitchFamily="2" charset="-122"/>
                <a:cs typeface="Times New Roman" panose="02020603050405020304" pitchFamily="18" charset="0"/>
              </a:rPr>
              <a:t>流式传输的数据类型，您可以选择使用过滤器来准确指定 强震仪</a:t>
            </a:r>
            <a:r>
              <a:rPr lang="en-US" altLang="zh-CN" kern="100" dirty="0">
                <a:latin typeface="等线" panose="02010600030101010101" pitchFamily="2" charset="-122"/>
                <a:ea typeface="等线" panose="02010600030101010101" pitchFamily="2" charset="-122"/>
                <a:cs typeface="Times New Roman" panose="02020603050405020304" pitchFamily="18" charset="0"/>
              </a:rPr>
              <a:t> </a:t>
            </a:r>
            <a:r>
              <a:rPr lang="zh-CN" altLang="en-US" kern="100" dirty="0">
                <a:latin typeface="等线" panose="02010600030101010101" pitchFamily="2" charset="-122"/>
                <a:ea typeface="等线" panose="02010600030101010101" pitchFamily="2" charset="-122"/>
                <a:cs typeface="Times New Roman" panose="02020603050405020304" pitchFamily="18" charset="0"/>
              </a:rPr>
              <a:t>流式传输的通道。</a:t>
            </a:r>
            <a:endParaRPr lang="en-US" altLang="zh-CN" kern="100" dirty="0">
              <a:latin typeface="等线" panose="02010600030101010101" pitchFamily="2" charset="-122"/>
              <a:ea typeface="等线" panose="02010600030101010101" pitchFamily="2" charset="-122"/>
              <a:cs typeface="Times New Roman" panose="02020603050405020304" pitchFamily="18" charset="0"/>
            </a:endParaRPr>
          </a:p>
          <a:p>
            <a:r>
              <a:rPr lang="en-US" altLang="zh-CN" kern="100" dirty="0">
                <a:latin typeface="等线" panose="02010600030101010101" pitchFamily="2" charset="-122"/>
                <a:ea typeface="等线" panose="02010600030101010101" pitchFamily="2" charset="-122"/>
                <a:cs typeface="Times New Roman" panose="02020603050405020304" pitchFamily="18" charset="0"/>
              </a:rPr>
              <a:t>1</a:t>
            </a:r>
            <a:r>
              <a:rPr lang="zh-CN" altLang="en-US" kern="100" dirty="0">
                <a:latin typeface="等线" panose="02010600030101010101" pitchFamily="2" charset="-122"/>
                <a:ea typeface="等线" panose="02010600030101010101" pitchFamily="2" charset="-122"/>
                <a:cs typeface="Times New Roman" panose="02020603050405020304" pitchFamily="18" charset="0"/>
              </a:rPr>
              <a:t>、过滤器是一个由逗号分隔的 </a:t>
            </a:r>
            <a:r>
              <a:rPr lang="en-US" altLang="zh-CN" kern="100" dirty="0">
                <a:latin typeface="等线" panose="02010600030101010101" pitchFamily="2" charset="-122"/>
                <a:ea typeface="等线" panose="02010600030101010101" pitchFamily="2" charset="-122"/>
                <a:cs typeface="Times New Roman" panose="02020603050405020304" pitchFamily="18" charset="0"/>
              </a:rPr>
              <a:t>SCNL</a:t>
            </a:r>
            <a:r>
              <a:rPr lang="zh-CN" altLang="en-US" kern="100" dirty="0">
                <a:latin typeface="等线" panose="02010600030101010101" pitchFamily="2" charset="-122"/>
                <a:ea typeface="等线" panose="02010600030101010101" pitchFamily="2" charset="-122"/>
                <a:cs typeface="Times New Roman" panose="02020603050405020304" pitchFamily="18" charset="0"/>
              </a:rPr>
              <a:t>（台站、通道、网络和位置）名称列表，用于指定您希望流式传输的通道。</a:t>
            </a:r>
            <a:r>
              <a:rPr lang="en-US" altLang="zh-CN" kern="100" dirty="0">
                <a:latin typeface="等线" panose="02010600030101010101" pitchFamily="2" charset="-122"/>
                <a:ea typeface="等线" panose="02010600030101010101" pitchFamily="2" charset="-122"/>
                <a:cs typeface="Times New Roman" panose="02020603050405020304" pitchFamily="18" charset="0"/>
              </a:rPr>
              <a:t>SCNL </a:t>
            </a:r>
            <a:r>
              <a:rPr lang="zh-CN" altLang="en-US" kern="100" dirty="0">
                <a:latin typeface="等线" panose="02010600030101010101" pitchFamily="2" charset="-122"/>
                <a:ea typeface="等线" panose="02010600030101010101" pitchFamily="2" charset="-122"/>
                <a:cs typeface="Times New Roman" panose="02020603050405020304" pitchFamily="18" charset="0"/>
              </a:rPr>
              <a:t>列表中使用的网络、台站、位置和通道代码在 “通道命名设置” 以及原始 </a:t>
            </a:r>
            <a:r>
              <a:rPr lang="en-US" altLang="zh-CN" kern="100" dirty="0">
                <a:latin typeface="等线" panose="02010600030101010101" pitchFamily="2" charset="-122"/>
                <a:ea typeface="等线" panose="02010600030101010101" pitchFamily="2" charset="-122"/>
                <a:cs typeface="Times New Roman" panose="02020603050405020304" pitchFamily="18" charset="0"/>
              </a:rPr>
              <a:t>TCP </a:t>
            </a:r>
            <a:r>
              <a:rPr lang="zh-CN" altLang="en-US" kern="100" dirty="0">
                <a:latin typeface="等线" panose="02010600030101010101" pitchFamily="2" charset="-122"/>
                <a:ea typeface="等线" panose="02010600030101010101" pitchFamily="2" charset="-122"/>
                <a:cs typeface="Times New Roman" panose="02020603050405020304" pitchFamily="18" charset="0"/>
              </a:rPr>
              <a:t>接收器的位置和通道代码设置中定义。</a:t>
            </a:r>
            <a:endParaRPr lang="en-US" altLang="zh-CN" kern="100" dirty="0">
              <a:latin typeface="等线" panose="02010600030101010101" pitchFamily="2" charset="-122"/>
              <a:ea typeface="等线" panose="02010600030101010101" pitchFamily="2" charset="-122"/>
              <a:cs typeface="Times New Roman" panose="02020603050405020304" pitchFamily="18" charset="0"/>
            </a:endParaRPr>
          </a:p>
          <a:p>
            <a:r>
              <a:rPr lang="en-US" altLang="zh-CN" kern="100" dirty="0">
                <a:latin typeface="等线" panose="02010600030101010101" pitchFamily="2" charset="-122"/>
                <a:ea typeface="等线" panose="02010600030101010101" pitchFamily="2" charset="-122"/>
                <a:cs typeface="Times New Roman" panose="02020603050405020304" pitchFamily="18" charset="0"/>
              </a:rPr>
              <a:t>2</a:t>
            </a:r>
            <a:r>
              <a:rPr lang="zh-CN" altLang="en-US" kern="100" dirty="0">
                <a:latin typeface="等线" panose="02010600030101010101" pitchFamily="2" charset="-122"/>
                <a:ea typeface="等线" panose="02010600030101010101" pitchFamily="2" charset="-122"/>
                <a:cs typeface="Times New Roman" panose="02020603050405020304" pitchFamily="18" charset="0"/>
              </a:rPr>
              <a:t>、你可以使用星号（*）来表示通道名称中的一个或多个字符，使用感叹号（</a:t>
            </a:r>
            <a:r>
              <a:rPr lang="en-US" altLang="zh-CN" kern="100" dirty="0">
                <a:latin typeface="等线" panose="02010600030101010101" pitchFamily="2" charset="-122"/>
                <a:ea typeface="等线" panose="02010600030101010101" pitchFamily="2" charset="-122"/>
                <a:cs typeface="Times New Roman" panose="02020603050405020304" pitchFamily="18" charset="0"/>
              </a:rPr>
              <a:t>!</a:t>
            </a:r>
            <a:r>
              <a:rPr lang="zh-CN" altLang="en-US" kern="100" dirty="0">
                <a:latin typeface="等线" panose="02010600030101010101" pitchFamily="2" charset="-122"/>
                <a:ea typeface="等线" panose="02010600030101010101" pitchFamily="2" charset="-122"/>
                <a:cs typeface="Times New Roman" panose="02020603050405020304" pitchFamily="18" charset="0"/>
              </a:rPr>
              <a:t>）来排除某个网络、台站、位置或通道。感叹号必须始终放在要排除的 </a:t>
            </a:r>
            <a:r>
              <a:rPr lang="en-US" altLang="zh-CN" kern="100" dirty="0">
                <a:latin typeface="等线" panose="02010600030101010101" pitchFamily="2" charset="-122"/>
                <a:ea typeface="等线" panose="02010600030101010101" pitchFamily="2" charset="-122"/>
                <a:cs typeface="Times New Roman" panose="02020603050405020304" pitchFamily="18" charset="0"/>
              </a:rPr>
              <a:t>SCNL </a:t>
            </a:r>
            <a:r>
              <a:rPr lang="zh-CN" altLang="en-US" kern="100" dirty="0">
                <a:latin typeface="等线" panose="02010600030101010101" pitchFamily="2" charset="-122"/>
                <a:ea typeface="等线" panose="02010600030101010101" pitchFamily="2" charset="-122"/>
                <a:cs typeface="Times New Roman" panose="02020603050405020304" pitchFamily="18" charset="0"/>
              </a:rPr>
              <a:t>元素之前。</a:t>
            </a:r>
            <a:endParaRPr lang="en-US" altLang="zh-CN" kern="100" dirty="0">
              <a:latin typeface="等线" panose="02010600030101010101" pitchFamily="2" charset="-122"/>
              <a:ea typeface="等线" panose="02010600030101010101" pitchFamily="2" charset="-122"/>
              <a:cs typeface="Times New Roman" panose="02020603050405020304" pitchFamily="18" charset="0"/>
            </a:endParaRPr>
          </a:p>
          <a:p>
            <a:r>
              <a:rPr lang="en-US" altLang="zh-CN" kern="100" dirty="0">
                <a:latin typeface="等线" panose="02010600030101010101" pitchFamily="2" charset="-122"/>
                <a:ea typeface="等线" panose="02010600030101010101" pitchFamily="2" charset="-122"/>
                <a:cs typeface="Times New Roman" panose="02020603050405020304" pitchFamily="18" charset="0"/>
              </a:rPr>
              <a:t>3</a:t>
            </a:r>
            <a:r>
              <a:rPr lang="zh-CN" altLang="en-US" kern="100" dirty="0">
                <a:latin typeface="等线" panose="02010600030101010101" pitchFamily="2" charset="-122"/>
                <a:ea typeface="等线" panose="02010600030101010101" pitchFamily="2" charset="-122"/>
                <a:cs typeface="Times New Roman" panose="02020603050405020304" pitchFamily="18" charset="0"/>
              </a:rPr>
              <a:t>、过滤器中的 </a:t>
            </a:r>
            <a:r>
              <a:rPr lang="en-US" altLang="zh-CN" kern="100" dirty="0">
                <a:latin typeface="等线" panose="02010600030101010101" pitchFamily="2" charset="-122"/>
                <a:ea typeface="等线" panose="02010600030101010101" pitchFamily="2" charset="-122"/>
                <a:cs typeface="Times New Roman" panose="02020603050405020304" pitchFamily="18" charset="0"/>
              </a:rPr>
              <a:t>SCNL </a:t>
            </a:r>
            <a:r>
              <a:rPr lang="zh-CN" altLang="en-US" kern="100" dirty="0">
                <a:latin typeface="等线" panose="02010600030101010101" pitchFamily="2" charset="-122"/>
                <a:ea typeface="等线" panose="02010600030101010101" pitchFamily="2" charset="-122"/>
                <a:cs typeface="Times New Roman" panose="02020603050405020304" pitchFamily="18" charset="0"/>
              </a:rPr>
              <a:t>元素格式为 </a:t>
            </a:r>
            <a:r>
              <a:rPr lang="en-US" altLang="zh-CN" kern="100" dirty="0">
                <a:latin typeface="等线" panose="02010600030101010101" pitchFamily="2" charset="-122"/>
                <a:ea typeface="等线" panose="02010600030101010101" pitchFamily="2" charset="-122"/>
                <a:cs typeface="Times New Roman" panose="02020603050405020304" pitchFamily="18" charset="0"/>
              </a:rPr>
              <a:t>NN.SSSSS.LL.CCC</a:t>
            </a:r>
            <a:r>
              <a:rPr lang="zh-CN" altLang="en-US" kern="100" dirty="0">
                <a:latin typeface="等线" panose="02010600030101010101" pitchFamily="2" charset="-122"/>
                <a:ea typeface="等线" panose="02010600030101010101" pitchFamily="2" charset="-122"/>
                <a:cs typeface="Times New Roman" panose="02020603050405020304" pitchFamily="18" charset="0"/>
              </a:rPr>
              <a:t>，其中 </a:t>
            </a:r>
            <a:r>
              <a:rPr lang="en-US" altLang="zh-CN" kern="100" dirty="0">
                <a:latin typeface="等线" panose="02010600030101010101" pitchFamily="2" charset="-122"/>
                <a:ea typeface="等线" panose="02010600030101010101" pitchFamily="2" charset="-122"/>
                <a:cs typeface="Times New Roman" panose="02020603050405020304" pitchFamily="18" charset="0"/>
              </a:rPr>
              <a:t>NN </a:t>
            </a:r>
            <a:r>
              <a:rPr lang="zh-CN" altLang="en-US" kern="100" dirty="0">
                <a:latin typeface="等线" panose="02010600030101010101" pitchFamily="2" charset="-122"/>
                <a:ea typeface="等线" panose="02010600030101010101" pitchFamily="2" charset="-122"/>
                <a:cs typeface="Times New Roman" panose="02020603050405020304" pitchFamily="18" charset="0"/>
              </a:rPr>
              <a:t>为网络代码，</a:t>
            </a:r>
            <a:r>
              <a:rPr lang="en-US" altLang="zh-CN" kern="100" dirty="0">
                <a:latin typeface="等线" panose="02010600030101010101" pitchFamily="2" charset="-122"/>
                <a:ea typeface="等线" panose="02010600030101010101" pitchFamily="2" charset="-122"/>
                <a:cs typeface="Times New Roman" panose="02020603050405020304" pitchFamily="18" charset="0"/>
              </a:rPr>
              <a:t>SSSSS </a:t>
            </a:r>
            <a:r>
              <a:rPr lang="zh-CN" altLang="en-US" kern="100" dirty="0">
                <a:latin typeface="等线" panose="02010600030101010101" pitchFamily="2" charset="-122"/>
                <a:ea typeface="等线" panose="02010600030101010101" pitchFamily="2" charset="-122"/>
                <a:cs typeface="Times New Roman" panose="02020603050405020304" pitchFamily="18" charset="0"/>
              </a:rPr>
              <a:t>为台站代码，</a:t>
            </a:r>
            <a:r>
              <a:rPr lang="en-US" altLang="zh-CN" kern="100" dirty="0">
                <a:latin typeface="等线" panose="02010600030101010101" pitchFamily="2" charset="-122"/>
                <a:ea typeface="等线" panose="02010600030101010101" pitchFamily="2" charset="-122"/>
                <a:cs typeface="Times New Roman" panose="02020603050405020304" pitchFamily="18" charset="0"/>
              </a:rPr>
              <a:t>LL </a:t>
            </a:r>
            <a:r>
              <a:rPr lang="zh-CN" altLang="en-US" kern="100" dirty="0">
                <a:latin typeface="等线" panose="02010600030101010101" pitchFamily="2" charset="-122"/>
                <a:ea typeface="等线" panose="02010600030101010101" pitchFamily="2" charset="-122"/>
                <a:cs typeface="Times New Roman" panose="02020603050405020304" pitchFamily="18" charset="0"/>
              </a:rPr>
              <a:t>为位置代码，</a:t>
            </a:r>
            <a:r>
              <a:rPr lang="en-US" altLang="zh-CN" kern="100" dirty="0">
                <a:latin typeface="等线" panose="02010600030101010101" pitchFamily="2" charset="-122"/>
                <a:ea typeface="等线" panose="02010600030101010101" pitchFamily="2" charset="-122"/>
                <a:cs typeface="Times New Roman" panose="02020603050405020304" pitchFamily="18" charset="0"/>
              </a:rPr>
              <a:t>CCC </a:t>
            </a:r>
            <a:r>
              <a:rPr lang="zh-CN" altLang="en-US" kern="100" dirty="0">
                <a:latin typeface="等线" panose="02010600030101010101" pitchFamily="2" charset="-122"/>
                <a:ea typeface="等线" panose="02010600030101010101" pitchFamily="2" charset="-122"/>
                <a:cs typeface="Times New Roman" panose="02020603050405020304" pitchFamily="18" charset="0"/>
              </a:rPr>
              <a:t>为通道代码。过滤器中必须包含网络（</a:t>
            </a:r>
            <a:r>
              <a:rPr lang="en-US" altLang="zh-CN" kern="100" dirty="0">
                <a:latin typeface="等线" panose="02010600030101010101" pitchFamily="2" charset="-122"/>
                <a:ea typeface="等线" panose="02010600030101010101" pitchFamily="2" charset="-122"/>
                <a:cs typeface="Times New Roman" panose="02020603050405020304" pitchFamily="18" charset="0"/>
              </a:rPr>
              <a:t>N</a:t>
            </a:r>
            <a:r>
              <a:rPr lang="zh-CN" altLang="en-US" kern="100" dirty="0">
                <a:latin typeface="等线" panose="02010600030101010101" pitchFamily="2" charset="-122"/>
                <a:ea typeface="等线" panose="02010600030101010101" pitchFamily="2" charset="-122"/>
                <a:cs typeface="Times New Roman" panose="02020603050405020304" pitchFamily="18" charset="0"/>
              </a:rPr>
              <a:t>）、台站（</a:t>
            </a:r>
            <a:r>
              <a:rPr lang="en-US" altLang="zh-CN" kern="100" dirty="0">
                <a:latin typeface="等线" panose="02010600030101010101" pitchFamily="2" charset="-122"/>
                <a:ea typeface="等线" panose="02010600030101010101" pitchFamily="2" charset="-122"/>
                <a:cs typeface="Times New Roman" panose="02020603050405020304" pitchFamily="18" charset="0"/>
              </a:rPr>
              <a:t>S</a:t>
            </a:r>
            <a:r>
              <a:rPr lang="zh-CN" altLang="en-US" kern="100" dirty="0">
                <a:latin typeface="等线" panose="02010600030101010101" pitchFamily="2" charset="-122"/>
                <a:ea typeface="等线" panose="02010600030101010101" pitchFamily="2" charset="-122"/>
                <a:cs typeface="Times New Roman" panose="02020603050405020304" pitchFamily="18" charset="0"/>
              </a:rPr>
              <a:t>）和通道（</a:t>
            </a:r>
            <a:r>
              <a:rPr lang="en-US" altLang="zh-CN" kern="100" dirty="0">
                <a:latin typeface="等线" panose="02010600030101010101" pitchFamily="2" charset="-122"/>
                <a:ea typeface="等线" panose="02010600030101010101" pitchFamily="2" charset="-122"/>
                <a:cs typeface="Times New Roman" panose="02020603050405020304" pitchFamily="18" charset="0"/>
              </a:rPr>
              <a:t>C</a:t>
            </a:r>
            <a:r>
              <a:rPr lang="zh-CN" altLang="en-US" kern="100" dirty="0">
                <a:latin typeface="等线" panose="02010600030101010101" pitchFamily="2" charset="-122"/>
                <a:ea typeface="等线" panose="02010600030101010101" pitchFamily="2" charset="-122"/>
                <a:cs typeface="Times New Roman" panose="02020603050405020304" pitchFamily="18" charset="0"/>
              </a:rPr>
              <a:t>）元素，且每个元素之间需用点（</a:t>
            </a:r>
            <a:r>
              <a:rPr lang="en-US" altLang="zh-CN" kern="100" dirty="0">
                <a:latin typeface="等线" panose="02010600030101010101" pitchFamily="2" charset="-122"/>
                <a:ea typeface="等线" panose="02010600030101010101" pitchFamily="2" charset="-122"/>
                <a:cs typeface="Times New Roman" panose="02020603050405020304" pitchFamily="18" charset="0"/>
              </a:rPr>
              <a:t>.</a:t>
            </a:r>
            <a:r>
              <a:rPr lang="zh-CN" altLang="en-US" kern="100" dirty="0">
                <a:latin typeface="等线" panose="02010600030101010101" pitchFamily="2" charset="-122"/>
                <a:ea typeface="等线" panose="02010600030101010101" pitchFamily="2" charset="-122"/>
                <a:cs typeface="Times New Roman" panose="02020603050405020304" pitchFamily="18" charset="0"/>
              </a:rPr>
              <a:t>）分隔。位置（</a:t>
            </a:r>
            <a:r>
              <a:rPr lang="en-US" altLang="zh-CN" kern="100" dirty="0">
                <a:latin typeface="等线" panose="02010600030101010101" pitchFamily="2" charset="-122"/>
                <a:ea typeface="等线" panose="02010600030101010101" pitchFamily="2" charset="-122"/>
                <a:cs typeface="Times New Roman" panose="02020603050405020304" pitchFamily="18" charset="0"/>
              </a:rPr>
              <a:t>L</a:t>
            </a:r>
            <a:r>
              <a:rPr lang="zh-CN" altLang="en-US" kern="100" dirty="0">
                <a:latin typeface="等线" panose="02010600030101010101" pitchFamily="2" charset="-122"/>
                <a:ea typeface="等线" panose="02010600030101010101" pitchFamily="2" charset="-122"/>
                <a:cs typeface="Times New Roman" panose="02020603050405020304" pitchFamily="18" charset="0"/>
              </a:rPr>
              <a:t>）元素为可选参数。因此，若不使用位置代码，格式应为 </a:t>
            </a:r>
            <a:r>
              <a:rPr lang="en-US" altLang="zh-CN" kern="100" dirty="0">
                <a:latin typeface="等线" panose="02010600030101010101" pitchFamily="2" charset="-122"/>
                <a:ea typeface="等线" panose="02010600030101010101" pitchFamily="2" charset="-122"/>
                <a:cs typeface="Times New Roman" panose="02020603050405020304" pitchFamily="18" charset="0"/>
              </a:rPr>
              <a:t>NN.SSSSS.CCC</a:t>
            </a:r>
            <a:r>
              <a:rPr lang="zh-CN" altLang="en-US" kern="100" dirty="0">
                <a:latin typeface="等线" panose="02010600030101010101" pitchFamily="2" charset="-122"/>
                <a:ea typeface="等线" panose="02010600030101010101" pitchFamily="2" charset="-122"/>
                <a:cs typeface="Times New Roman" panose="02020603050405020304" pitchFamily="18" charset="0"/>
              </a:rPr>
              <a:t>。</a:t>
            </a:r>
            <a:endParaRPr lang="en-US" altLang="zh-CN" kern="100" dirty="0">
              <a:latin typeface="等线" panose="02010600030101010101" pitchFamily="2" charset="-122"/>
              <a:ea typeface="等线" panose="02010600030101010101" pitchFamily="2" charset="-122"/>
              <a:cs typeface="Times New Roman" panose="02020603050405020304" pitchFamily="18" charset="0"/>
            </a:endParaRPr>
          </a:p>
          <a:p>
            <a:r>
              <a:rPr lang="en-US" altLang="zh-CN" kern="100" dirty="0">
                <a:latin typeface="等线" panose="02010600030101010101" pitchFamily="2" charset="-122"/>
                <a:ea typeface="等线" panose="02010600030101010101" pitchFamily="2" charset="-122"/>
                <a:cs typeface="Times New Roman" panose="02020603050405020304" pitchFamily="18" charset="0"/>
              </a:rPr>
              <a:t> </a:t>
            </a:r>
            <a:r>
              <a:rPr lang="zh-CN" altLang="en-US" kern="100" dirty="0">
                <a:latin typeface="等线" panose="02010600030101010101" pitchFamily="2" charset="-122"/>
                <a:ea typeface="等线" panose="02010600030101010101" pitchFamily="2" charset="-122"/>
                <a:cs typeface="Times New Roman" panose="02020603050405020304" pitchFamily="18" charset="0"/>
              </a:rPr>
              <a:t>示例：</a:t>
            </a:r>
            <a:endParaRPr lang="en-US" altLang="zh-CN" kern="100" dirty="0">
              <a:latin typeface="等线" panose="02010600030101010101" pitchFamily="2" charset="-122"/>
              <a:ea typeface="等线" panose="02010600030101010101" pitchFamily="2" charset="-122"/>
              <a:cs typeface="Times New Roman" panose="02020603050405020304" pitchFamily="18" charset="0"/>
            </a:endParaRPr>
          </a:p>
          <a:p>
            <a:r>
              <a:rPr lang="en-US" altLang="zh-CN" kern="100" dirty="0">
                <a:latin typeface="等线" panose="02010600030101010101" pitchFamily="2" charset="-122"/>
                <a:ea typeface="等线" panose="02010600030101010101" pitchFamily="2" charset="-122"/>
                <a:cs typeface="Times New Roman" panose="02020603050405020304" pitchFamily="18" charset="0"/>
              </a:rPr>
              <a:t>a. </a:t>
            </a:r>
            <a:r>
              <a:rPr lang="zh-CN" altLang="en-US" kern="100" dirty="0">
                <a:latin typeface="等线" panose="02010600030101010101" pitchFamily="2" charset="-122"/>
                <a:ea typeface="等线" panose="02010600030101010101" pitchFamily="2" charset="-122"/>
                <a:cs typeface="Times New Roman" panose="02020603050405020304" pitchFamily="18" charset="0"/>
              </a:rPr>
              <a:t>为 </a:t>
            </a:r>
            <a:r>
              <a:rPr lang="en-US" altLang="zh-CN" kern="100" dirty="0">
                <a:latin typeface="等线" panose="02010600030101010101" pitchFamily="2" charset="-122"/>
                <a:ea typeface="等线" panose="02010600030101010101" pitchFamily="2" charset="-122"/>
                <a:cs typeface="Times New Roman" panose="02020603050405020304" pitchFamily="18" charset="0"/>
              </a:rPr>
              <a:t>XX </a:t>
            </a:r>
            <a:r>
              <a:rPr lang="zh-CN" altLang="en-US" kern="100" dirty="0">
                <a:latin typeface="等线" panose="02010600030101010101" pitchFamily="2" charset="-122"/>
                <a:ea typeface="等线" panose="02010600030101010101" pitchFamily="2" charset="-122"/>
                <a:cs typeface="Times New Roman" panose="02020603050405020304" pitchFamily="18" charset="0"/>
              </a:rPr>
              <a:t>网络中的所有通道流式传输数据 ，</a:t>
            </a:r>
            <a:r>
              <a:rPr lang="en-US" altLang="zh-CN" kern="100" dirty="0">
                <a:latin typeface="等线" panose="02010600030101010101" pitchFamily="2" charset="-122"/>
                <a:ea typeface="等线" panose="02010600030101010101" pitchFamily="2" charset="-122"/>
                <a:cs typeface="Times New Roman" panose="02020603050405020304" pitchFamily="18" charset="0"/>
              </a:rPr>
              <a:t>XX. *.</a:t>
            </a:r>
            <a:r>
              <a:rPr kumimoji="0" lang="en-US" altLang="zh-CN" sz="1800" b="0" i="0" u="none" strike="noStrike" kern="1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rPr>
              <a:t> *</a:t>
            </a:r>
            <a:r>
              <a:rPr lang="en-US" altLang="zh-CN" kern="100" dirty="0">
                <a:latin typeface="等线" panose="02010600030101010101" pitchFamily="2" charset="-122"/>
                <a:ea typeface="等线" panose="02010600030101010101" pitchFamily="2" charset="-122"/>
                <a:cs typeface="Times New Roman" panose="02020603050405020304" pitchFamily="18" charset="0"/>
              </a:rPr>
              <a:t>.*</a:t>
            </a:r>
            <a:br>
              <a:rPr lang="zh-CN" altLang="en-US" kern="100" dirty="0">
                <a:latin typeface="等线" panose="02010600030101010101" pitchFamily="2" charset="-122"/>
                <a:ea typeface="等线" panose="02010600030101010101" pitchFamily="2" charset="-122"/>
                <a:cs typeface="Times New Roman" panose="02020603050405020304" pitchFamily="18" charset="0"/>
              </a:rPr>
            </a:br>
            <a:r>
              <a:rPr lang="en-US" altLang="zh-CN" kern="100" dirty="0">
                <a:latin typeface="等线" panose="02010600030101010101" pitchFamily="2" charset="-122"/>
                <a:ea typeface="等线" panose="02010600030101010101" pitchFamily="2" charset="-122"/>
                <a:cs typeface="Times New Roman" panose="02020603050405020304" pitchFamily="18" charset="0"/>
              </a:rPr>
              <a:t>b. </a:t>
            </a:r>
            <a:r>
              <a:rPr lang="zh-CN" altLang="en-US" kern="100" dirty="0">
                <a:latin typeface="等线" panose="02010600030101010101" pitchFamily="2" charset="-122"/>
                <a:ea typeface="等线" panose="02010600030101010101" pitchFamily="2" charset="-122"/>
                <a:cs typeface="Times New Roman" panose="02020603050405020304" pitchFamily="18" charset="0"/>
              </a:rPr>
              <a:t>为 </a:t>
            </a:r>
            <a:r>
              <a:rPr lang="en-US" altLang="zh-CN" kern="100" dirty="0">
                <a:latin typeface="等线" panose="02010600030101010101" pitchFamily="2" charset="-122"/>
                <a:ea typeface="等线" panose="02010600030101010101" pitchFamily="2" charset="-122"/>
                <a:cs typeface="Times New Roman" panose="02020603050405020304" pitchFamily="18" charset="0"/>
              </a:rPr>
              <a:t>XX </a:t>
            </a:r>
            <a:r>
              <a:rPr lang="zh-CN" altLang="en-US" kern="100" dirty="0">
                <a:latin typeface="等线" panose="02010600030101010101" pitchFamily="2" charset="-122"/>
                <a:ea typeface="等线" panose="02010600030101010101" pitchFamily="2" charset="-122"/>
                <a:cs typeface="Times New Roman" panose="02020603050405020304" pitchFamily="18" charset="0"/>
              </a:rPr>
              <a:t>网络中的所有 </a:t>
            </a:r>
            <a:r>
              <a:rPr lang="en-US" altLang="zh-CN" kern="100" dirty="0">
                <a:latin typeface="等线" panose="02010600030101010101" pitchFamily="2" charset="-122"/>
                <a:ea typeface="等线" panose="02010600030101010101" pitchFamily="2" charset="-122"/>
                <a:cs typeface="Times New Roman" panose="02020603050405020304" pitchFamily="18" charset="0"/>
              </a:rPr>
              <a:t>Z </a:t>
            </a:r>
            <a:r>
              <a:rPr lang="zh-CN" altLang="en-US" kern="100" dirty="0">
                <a:latin typeface="等线" panose="02010600030101010101" pitchFamily="2" charset="-122"/>
                <a:ea typeface="等线" panose="02010600030101010101" pitchFamily="2" charset="-122"/>
                <a:cs typeface="Times New Roman" panose="02020603050405020304" pitchFamily="18" charset="0"/>
              </a:rPr>
              <a:t>通道流式传输数据 ，</a:t>
            </a:r>
            <a:r>
              <a:rPr lang="en-US" altLang="zh-CN" kern="100" dirty="0">
                <a:latin typeface="等线" panose="02010600030101010101" pitchFamily="2" charset="-122"/>
                <a:ea typeface="等线" panose="02010600030101010101" pitchFamily="2" charset="-122"/>
                <a:cs typeface="Times New Roman" panose="02020603050405020304" pitchFamily="18" charset="0"/>
              </a:rPr>
              <a:t>XX. *. *. *Z</a:t>
            </a:r>
            <a:br>
              <a:rPr lang="en-US" altLang="zh-CN" kern="100" dirty="0">
                <a:latin typeface="等线" panose="02010600030101010101" pitchFamily="2" charset="-122"/>
                <a:ea typeface="等线" panose="02010600030101010101" pitchFamily="2" charset="-122"/>
                <a:cs typeface="Times New Roman" panose="02020603050405020304" pitchFamily="18" charset="0"/>
              </a:rPr>
            </a:br>
            <a:r>
              <a:rPr lang="en-US" altLang="zh-CN" kern="100" dirty="0">
                <a:latin typeface="等线" panose="02010600030101010101" pitchFamily="2" charset="-122"/>
                <a:ea typeface="等线" panose="02010600030101010101" pitchFamily="2" charset="-122"/>
                <a:cs typeface="Times New Roman" panose="02020603050405020304" pitchFamily="18" charset="0"/>
              </a:rPr>
              <a:t>c. </a:t>
            </a:r>
            <a:r>
              <a:rPr lang="zh-CN" altLang="en-US" kern="100" dirty="0">
                <a:latin typeface="等线" panose="02010600030101010101" pitchFamily="2" charset="-122"/>
                <a:ea typeface="等线" panose="02010600030101010101" pitchFamily="2" charset="-122"/>
                <a:cs typeface="Times New Roman" panose="02020603050405020304" pitchFamily="18" charset="0"/>
              </a:rPr>
              <a:t>为指定通道流式传输数据，</a:t>
            </a:r>
            <a:r>
              <a:rPr lang="en-US" altLang="zh-CN" kern="100" dirty="0">
                <a:latin typeface="等线" panose="02010600030101010101" pitchFamily="2" charset="-122"/>
                <a:ea typeface="等线" panose="02010600030101010101" pitchFamily="2" charset="-122"/>
                <a:cs typeface="Times New Roman" panose="02020603050405020304" pitchFamily="18" charset="0"/>
              </a:rPr>
              <a:t>XX.STN01.LO.HHZ</a:t>
            </a:r>
            <a:br>
              <a:rPr lang="zh-CN" altLang="en-US" kern="100" dirty="0">
                <a:latin typeface="等线" panose="02010600030101010101" pitchFamily="2" charset="-122"/>
                <a:ea typeface="等线" panose="02010600030101010101" pitchFamily="2" charset="-122"/>
                <a:cs typeface="Times New Roman" panose="02020603050405020304" pitchFamily="18" charset="0"/>
              </a:rPr>
            </a:br>
            <a:r>
              <a:rPr lang="en-US" altLang="zh-CN" kern="100" dirty="0">
                <a:latin typeface="等线" panose="02010600030101010101" pitchFamily="2" charset="-122"/>
                <a:ea typeface="等线" panose="02010600030101010101" pitchFamily="2" charset="-122"/>
                <a:cs typeface="Times New Roman" panose="02020603050405020304" pitchFamily="18" charset="0"/>
              </a:rPr>
              <a:t>d. </a:t>
            </a:r>
            <a:r>
              <a:rPr lang="zh-CN" altLang="en-US" kern="100" dirty="0">
                <a:latin typeface="等线" panose="02010600030101010101" pitchFamily="2" charset="-122"/>
                <a:ea typeface="等线" panose="02010600030101010101" pitchFamily="2" charset="-122"/>
                <a:cs typeface="Times New Roman" panose="02020603050405020304" pitchFamily="18" charset="0"/>
              </a:rPr>
              <a:t>不为 </a:t>
            </a:r>
            <a:r>
              <a:rPr lang="en-US" altLang="zh-CN" kern="100" dirty="0">
                <a:latin typeface="等线" panose="02010600030101010101" pitchFamily="2" charset="-122"/>
                <a:ea typeface="等线" panose="02010600030101010101" pitchFamily="2" charset="-122"/>
                <a:cs typeface="Times New Roman" panose="02020603050405020304" pitchFamily="18" charset="0"/>
              </a:rPr>
              <a:t>XX </a:t>
            </a:r>
            <a:r>
              <a:rPr lang="zh-CN" altLang="en-US" kern="100" dirty="0">
                <a:latin typeface="等线" panose="02010600030101010101" pitchFamily="2" charset="-122"/>
                <a:ea typeface="等线" panose="02010600030101010101" pitchFamily="2" charset="-122"/>
                <a:cs typeface="Times New Roman" panose="02020603050405020304" pitchFamily="18" charset="0"/>
              </a:rPr>
              <a:t>网络中的任何通道流式传输数据，</a:t>
            </a:r>
            <a:r>
              <a:rPr lang="en-US" altLang="zh-CN" kern="100" dirty="0">
                <a:latin typeface="等线" panose="02010600030101010101" pitchFamily="2" charset="-122"/>
                <a:ea typeface="等线" panose="02010600030101010101" pitchFamily="2" charset="-122"/>
                <a:cs typeface="Times New Roman" panose="02020603050405020304" pitchFamily="18" charset="0"/>
              </a:rPr>
              <a:t>!XX. *. *. *</a:t>
            </a:r>
            <a:br>
              <a:rPr lang="zh-CN" altLang="en-US" kern="100" dirty="0">
                <a:latin typeface="等线" panose="02010600030101010101" pitchFamily="2" charset="-122"/>
                <a:ea typeface="等线" panose="02010600030101010101" pitchFamily="2" charset="-122"/>
                <a:cs typeface="Times New Roman" panose="02020603050405020304" pitchFamily="18" charset="0"/>
              </a:rPr>
            </a:br>
            <a:r>
              <a:rPr lang="en-US" altLang="zh-CN" kern="100" dirty="0">
                <a:latin typeface="等线" panose="02010600030101010101" pitchFamily="2" charset="-122"/>
                <a:ea typeface="等线" panose="02010600030101010101" pitchFamily="2" charset="-122"/>
                <a:cs typeface="Times New Roman" panose="02020603050405020304" pitchFamily="18" charset="0"/>
              </a:rPr>
              <a:t>e. </a:t>
            </a:r>
            <a:r>
              <a:rPr lang="zh-CN" altLang="en-US" kern="100" dirty="0">
                <a:latin typeface="等线" panose="02010600030101010101" pitchFamily="2" charset="-122"/>
                <a:ea typeface="等线" panose="02010600030101010101" pitchFamily="2" charset="-122"/>
                <a:cs typeface="Times New Roman" panose="02020603050405020304" pitchFamily="18" charset="0"/>
              </a:rPr>
              <a:t>为 </a:t>
            </a:r>
            <a:r>
              <a:rPr lang="en-US" altLang="zh-CN" kern="100" dirty="0">
                <a:latin typeface="等线" panose="02010600030101010101" pitchFamily="2" charset="-122"/>
                <a:ea typeface="等线" panose="02010600030101010101" pitchFamily="2" charset="-122"/>
                <a:cs typeface="Times New Roman" panose="02020603050405020304" pitchFamily="18" charset="0"/>
              </a:rPr>
              <a:t>XX </a:t>
            </a:r>
            <a:r>
              <a:rPr lang="zh-CN" altLang="en-US" kern="100" dirty="0">
                <a:latin typeface="等线" panose="02010600030101010101" pitchFamily="2" charset="-122"/>
                <a:ea typeface="等线" panose="02010600030101010101" pitchFamily="2" charset="-122"/>
                <a:cs typeface="Times New Roman" panose="02020603050405020304" pitchFamily="18" charset="0"/>
              </a:rPr>
              <a:t>网络中的所有通道以及 </a:t>
            </a:r>
            <a:r>
              <a:rPr lang="en-US" altLang="zh-CN" kern="100" dirty="0">
                <a:latin typeface="等线" panose="02010600030101010101" pitchFamily="2" charset="-122"/>
                <a:ea typeface="等线" panose="02010600030101010101" pitchFamily="2" charset="-122"/>
                <a:cs typeface="Times New Roman" panose="02020603050405020304" pitchFamily="18" charset="0"/>
              </a:rPr>
              <a:t>YY </a:t>
            </a:r>
            <a:r>
              <a:rPr lang="zh-CN" altLang="en-US" kern="100" dirty="0">
                <a:latin typeface="等线" panose="02010600030101010101" pitchFamily="2" charset="-122"/>
                <a:ea typeface="等线" panose="02010600030101010101" pitchFamily="2" charset="-122"/>
                <a:cs typeface="Times New Roman" panose="02020603050405020304" pitchFamily="18" charset="0"/>
              </a:rPr>
              <a:t>网络中 </a:t>
            </a:r>
            <a:r>
              <a:rPr lang="en-US" altLang="zh-CN" kern="100" dirty="0">
                <a:latin typeface="等线" panose="02010600030101010101" pitchFamily="2" charset="-122"/>
                <a:ea typeface="等线" panose="02010600030101010101" pitchFamily="2" charset="-122"/>
                <a:cs typeface="Times New Roman" panose="02020603050405020304" pitchFamily="18" charset="0"/>
              </a:rPr>
              <a:t>STN01 </a:t>
            </a:r>
            <a:r>
              <a:rPr lang="zh-CN" altLang="en-US" kern="100" dirty="0">
                <a:latin typeface="等线" panose="02010600030101010101" pitchFamily="2" charset="-122"/>
                <a:ea typeface="等线" panose="02010600030101010101" pitchFamily="2" charset="-122"/>
                <a:cs typeface="Times New Roman" panose="02020603050405020304" pitchFamily="18" charset="0"/>
              </a:rPr>
              <a:t>台站的所有通道流式传输数据， </a:t>
            </a:r>
            <a:r>
              <a:rPr lang="en-US" altLang="zh-CN" kern="100" dirty="0">
                <a:latin typeface="等线" panose="02010600030101010101" pitchFamily="2" charset="-122"/>
                <a:ea typeface="等线" panose="02010600030101010101" pitchFamily="2" charset="-122"/>
                <a:cs typeface="Times New Roman" panose="02020603050405020304" pitchFamily="18" charset="0"/>
              </a:rPr>
              <a:t>XX. *. *. *,YY.STN01. *.*</a:t>
            </a:r>
            <a:br>
              <a:rPr lang="zh-CN" altLang="en-US" kern="100" dirty="0">
                <a:latin typeface="等线" panose="02010600030101010101" pitchFamily="2" charset="-122"/>
                <a:ea typeface="等线" panose="02010600030101010101" pitchFamily="2" charset="-122"/>
                <a:cs typeface="Times New Roman" panose="02020603050405020304" pitchFamily="18" charset="0"/>
              </a:rPr>
            </a:br>
            <a:r>
              <a:rPr lang="en-US" altLang="zh-CN" kern="100" dirty="0">
                <a:latin typeface="等线" panose="02010600030101010101" pitchFamily="2" charset="-122"/>
                <a:ea typeface="等线" panose="02010600030101010101" pitchFamily="2" charset="-122"/>
                <a:cs typeface="Times New Roman" panose="02020603050405020304" pitchFamily="18" charset="0"/>
              </a:rPr>
              <a:t>f. </a:t>
            </a:r>
            <a:r>
              <a:rPr lang="zh-CN" altLang="en-US" kern="100" dirty="0">
                <a:latin typeface="等线" panose="02010600030101010101" pitchFamily="2" charset="-122"/>
                <a:ea typeface="等线" panose="02010600030101010101" pitchFamily="2" charset="-122"/>
                <a:cs typeface="Times New Roman" panose="02020603050405020304" pitchFamily="18" charset="0"/>
              </a:rPr>
              <a:t>为 </a:t>
            </a:r>
            <a:r>
              <a:rPr lang="en-US" altLang="zh-CN" kern="100" dirty="0">
                <a:latin typeface="等线" panose="02010600030101010101" pitchFamily="2" charset="-122"/>
                <a:ea typeface="等线" panose="02010600030101010101" pitchFamily="2" charset="-122"/>
                <a:cs typeface="Times New Roman" panose="02020603050405020304" pitchFamily="18" charset="0"/>
              </a:rPr>
              <a:t>XX </a:t>
            </a:r>
            <a:r>
              <a:rPr lang="zh-CN" altLang="en-US" kern="100" dirty="0">
                <a:latin typeface="等线" panose="02010600030101010101" pitchFamily="2" charset="-122"/>
                <a:ea typeface="等线" panose="02010600030101010101" pitchFamily="2" charset="-122"/>
                <a:cs typeface="Times New Roman" panose="02020603050405020304" pitchFamily="18" charset="0"/>
              </a:rPr>
              <a:t>网络流式传输所有 </a:t>
            </a:r>
            <a:r>
              <a:rPr lang="en-US" altLang="zh-CN" kern="100" dirty="0">
                <a:latin typeface="等线" panose="02010600030101010101" pitchFamily="2" charset="-122"/>
                <a:ea typeface="等线" panose="02010600030101010101" pitchFamily="2" charset="-122"/>
                <a:cs typeface="Times New Roman" panose="02020603050405020304" pitchFamily="18" charset="0"/>
              </a:rPr>
              <a:t>SOH </a:t>
            </a:r>
            <a:r>
              <a:rPr lang="zh-CN" altLang="en-US" kern="100" dirty="0">
                <a:latin typeface="等线" panose="02010600030101010101" pitchFamily="2" charset="-122"/>
                <a:ea typeface="等线" panose="02010600030101010101" pitchFamily="2" charset="-122"/>
                <a:cs typeface="Times New Roman" panose="02020603050405020304" pitchFamily="18" charset="0"/>
              </a:rPr>
              <a:t>数据（如果所有 </a:t>
            </a:r>
            <a:r>
              <a:rPr lang="en-US" altLang="zh-CN" kern="100" dirty="0">
                <a:latin typeface="等线" panose="02010600030101010101" pitchFamily="2" charset="-122"/>
                <a:ea typeface="等线" panose="02010600030101010101" pitchFamily="2" charset="-122"/>
                <a:cs typeface="Times New Roman" panose="02020603050405020304" pitchFamily="18" charset="0"/>
              </a:rPr>
              <a:t>SOH </a:t>
            </a:r>
            <a:r>
              <a:rPr lang="zh-CN" altLang="en-US" kern="100" dirty="0">
                <a:latin typeface="等线" panose="02010600030101010101" pitchFamily="2" charset="-122"/>
                <a:ea typeface="等线" panose="02010600030101010101" pitchFamily="2" charset="-122"/>
                <a:cs typeface="Times New Roman" panose="02020603050405020304" pitchFamily="18" charset="0"/>
              </a:rPr>
              <a:t>通道均名为 </a:t>
            </a:r>
            <a:r>
              <a:rPr lang="en-US" altLang="zh-CN" kern="100" dirty="0">
                <a:latin typeface="等线" panose="02010600030101010101" pitchFamily="2" charset="-122"/>
                <a:ea typeface="等线" panose="02010600030101010101" pitchFamily="2" charset="-122"/>
                <a:cs typeface="Times New Roman" panose="02020603050405020304" pitchFamily="18" charset="0"/>
              </a:rPr>
              <a:t>SOH</a:t>
            </a:r>
            <a:r>
              <a:rPr lang="zh-CN" altLang="en-US" kern="100" dirty="0">
                <a:latin typeface="等线" panose="02010600030101010101" pitchFamily="2" charset="-122"/>
                <a:ea typeface="等线" panose="02010600030101010101" pitchFamily="2" charset="-122"/>
                <a:cs typeface="Times New Roman" panose="02020603050405020304" pitchFamily="18" charset="0"/>
              </a:rPr>
              <a:t>）， </a:t>
            </a:r>
            <a:r>
              <a:rPr lang="en-US" altLang="zh-CN" kern="100" dirty="0">
                <a:latin typeface="等线" panose="02010600030101010101" pitchFamily="2" charset="-122"/>
                <a:ea typeface="等线" panose="02010600030101010101" pitchFamily="2" charset="-122"/>
                <a:cs typeface="Times New Roman" panose="02020603050405020304" pitchFamily="18" charset="0"/>
              </a:rPr>
              <a:t>XX. *. *.SOH</a:t>
            </a:r>
            <a:endParaRPr lang="zh-CN" altLang="en-US" kern="100" dirty="0">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97047" y="1069407"/>
            <a:ext cx="11515988" cy="4524315"/>
          </a:xfrm>
          <a:prstGeom prst="rect">
            <a:avLst/>
          </a:prstGeom>
          <a:noFill/>
        </p:spPr>
        <p:txBody>
          <a:bodyPr wrap="square">
            <a:spAutoFit/>
          </a:bodyPr>
          <a:lstStyle/>
          <a:p>
            <a:r>
              <a:rPr lang="en-US" altLang="zh-CN" kern="100" dirty="0">
                <a:latin typeface="等线" panose="02010600030101010101" pitchFamily="2" charset="-122"/>
                <a:ea typeface="等线" panose="02010600030101010101" pitchFamily="2" charset="-122"/>
                <a:cs typeface="Times New Roman" panose="02020603050405020304" pitchFamily="18" charset="0"/>
              </a:rPr>
              <a:t>First-Come, First-Served</a:t>
            </a:r>
            <a:r>
              <a:rPr lang="zh-CN" altLang="en-US" kern="100" dirty="0">
                <a:latin typeface="等线" panose="02010600030101010101" pitchFamily="2" charset="-122"/>
                <a:ea typeface="等线" panose="02010600030101010101" pitchFamily="2" charset="-122"/>
                <a:cs typeface="Times New Roman" panose="02020603050405020304" pitchFamily="18" charset="0"/>
              </a:rPr>
              <a:t>：重传请求按接收顺序处理。</a:t>
            </a:r>
            <a:endParaRPr lang="en-US" altLang="zh-CN" kern="100" dirty="0">
              <a:latin typeface="等线" panose="02010600030101010101" pitchFamily="2" charset="-122"/>
              <a:ea typeface="等线" panose="02010600030101010101" pitchFamily="2" charset="-122"/>
              <a:cs typeface="Times New Roman" panose="02020603050405020304" pitchFamily="18" charset="0"/>
            </a:endParaRPr>
          </a:p>
          <a:p>
            <a:endParaRPr lang="en-US" altLang="zh-CN" kern="100" dirty="0">
              <a:latin typeface="等线" panose="02010600030101010101" pitchFamily="2" charset="-122"/>
              <a:ea typeface="等线" panose="02010600030101010101" pitchFamily="2" charset="-122"/>
              <a:cs typeface="Times New Roman" panose="02020603050405020304" pitchFamily="18" charset="0"/>
            </a:endParaRPr>
          </a:p>
          <a:p>
            <a:r>
              <a:rPr lang="en-US" altLang="zh-CN" kern="100" dirty="0">
                <a:latin typeface="等线" panose="02010600030101010101" pitchFamily="2" charset="-122"/>
                <a:ea typeface="等线" panose="02010600030101010101" pitchFamily="2" charset="-122"/>
                <a:cs typeface="Times New Roman" panose="02020603050405020304" pitchFamily="18" charset="0"/>
              </a:rPr>
              <a:t>Oldest Data </a:t>
            </a:r>
            <a:r>
              <a:rPr lang="en-US" altLang="zh-CN" kern="100" dirty="0" err="1">
                <a:latin typeface="等线" panose="02010600030101010101" pitchFamily="2" charset="-122"/>
                <a:ea typeface="等线" panose="02010600030101010101" pitchFamily="2" charset="-122"/>
                <a:cs typeface="Times New Roman" panose="02020603050405020304" pitchFamily="18" charset="0"/>
              </a:rPr>
              <a:t>First,with</a:t>
            </a:r>
            <a:r>
              <a:rPr lang="en-US" altLang="zh-CN" kern="100" dirty="0">
                <a:latin typeface="等线" panose="02010600030101010101" pitchFamily="2" charset="-122"/>
                <a:ea typeface="等线" panose="02010600030101010101" pitchFamily="2" charset="-122"/>
                <a:cs typeface="Times New Roman" panose="02020603050405020304" pitchFamily="18" charset="0"/>
              </a:rPr>
              <a:t> Recent Data Threshold</a:t>
            </a:r>
            <a:r>
              <a:rPr lang="zh-CN" altLang="en-US" kern="100" dirty="0">
                <a:latin typeface="等线" panose="02010600030101010101" pitchFamily="2" charset="-122"/>
                <a:ea typeface="等线" panose="02010600030101010101" pitchFamily="2" charset="-122"/>
                <a:cs typeface="Times New Roman" panose="02020603050405020304" pitchFamily="18" charset="0"/>
              </a:rPr>
              <a:t>：重传请求按数据时间的先后顺序处理（最旧优先），但对于数据时间晚于配置的 “重传近期数据阈值” 的请求除外，这类请求将被赋予最高优先级。</a:t>
            </a:r>
            <a:endParaRPr lang="en-US" altLang="zh-CN" kern="100" dirty="0">
              <a:latin typeface="等线" panose="02010600030101010101" pitchFamily="2" charset="-122"/>
              <a:ea typeface="等线" panose="02010600030101010101" pitchFamily="2" charset="-122"/>
              <a:cs typeface="Times New Roman" panose="02020603050405020304" pitchFamily="18" charset="0"/>
            </a:endParaRPr>
          </a:p>
          <a:p>
            <a:endParaRPr lang="en-US" altLang="zh-CN" kern="100" dirty="0">
              <a:latin typeface="等线" panose="02010600030101010101" pitchFamily="2" charset="-122"/>
              <a:ea typeface="等线" panose="02010600030101010101" pitchFamily="2" charset="-122"/>
              <a:cs typeface="Times New Roman" panose="02020603050405020304" pitchFamily="18" charset="0"/>
            </a:endParaRPr>
          </a:p>
          <a:p>
            <a:r>
              <a:rPr lang="zh-CN" altLang="en-US" kern="100" dirty="0">
                <a:latin typeface="等线" panose="02010600030101010101" pitchFamily="2" charset="-122"/>
                <a:ea typeface="等线" panose="02010600030101010101" pitchFamily="2" charset="-122"/>
                <a:cs typeface="Times New Roman" panose="02020603050405020304" pitchFamily="18" charset="0"/>
              </a:rPr>
              <a:t>重传近期数据阈值（</a:t>
            </a:r>
            <a:r>
              <a:rPr lang="en-US" altLang="zh-CN" kern="100" dirty="0" err="1">
                <a:latin typeface="等线" panose="02010600030101010101" pitchFamily="2" charset="-122"/>
                <a:ea typeface="等线" panose="02010600030101010101" pitchFamily="2" charset="-122"/>
                <a:cs typeface="Times New Roman" panose="02020603050405020304" pitchFamily="18" charset="0"/>
              </a:rPr>
              <a:t>ReTx</a:t>
            </a:r>
            <a:r>
              <a:rPr lang="en-US" altLang="zh-CN" kern="100" dirty="0">
                <a:latin typeface="等线" panose="02010600030101010101" pitchFamily="2" charset="-122"/>
                <a:ea typeface="等线" panose="02010600030101010101" pitchFamily="2" charset="-122"/>
                <a:cs typeface="Times New Roman" panose="02020603050405020304" pitchFamily="18" charset="0"/>
              </a:rPr>
              <a:t> Recent Data Threshold</a:t>
            </a:r>
            <a:r>
              <a:rPr lang="zh-CN" altLang="en-US" kern="100" dirty="0">
                <a:latin typeface="等线" panose="02010600030101010101" pitchFamily="2" charset="-122"/>
                <a:ea typeface="等线" panose="02010600030101010101" pitchFamily="2" charset="-122"/>
                <a:cs typeface="Times New Roman" panose="02020603050405020304" pitchFamily="18" charset="0"/>
              </a:rPr>
              <a:t>）是一个时间界限，用于区分数据请求的优先级：</a:t>
            </a:r>
            <a:endParaRPr lang="en-US" altLang="zh-CN" kern="100" dirty="0">
              <a:latin typeface="等线" panose="02010600030101010101" pitchFamily="2" charset="-122"/>
              <a:ea typeface="等线" panose="02010600030101010101" pitchFamily="2" charset="-122"/>
              <a:cs typeface="Times New Roman" panose="02020603050405020304" pitchFamily="18" charset="0"/>
            </a:endParaRPr>
          </a:p>
          <a:p>
            <a:pPr algn="l">
              <a:buFont typeface="Arial" panose="020B0604020202020204" pitchFamily="34" charset="0"/>
              <a:buChar char="•"/>
            </a:pPr>
            <a:r>
              <a:rPr lang="zh-CN" altLang="en-US" kern="100" dirty="0">
                <a:latin typeface="等线" panose="02010600030101010101" pitchFamily="2" charset="-122"/>
                <a:ea typeface="等线" panose="02010600030101010101" pitchFamily="2" charset="-122"/>
                <a:cs typeface="Times New Roman" panose="02020603050405020304" pitchFamily="18" charset="0"/>
              </a:rPr>
              <a:t>早于该阈值的数据请求按时间顺序排队处理（最旧优先）</a:t>
            </a:r>
          </a:p>
          <a:p>
            <a:pPr algn="l">
              <a:buFont typeface="Arial" panose="020B0604020202020204" pitchFamily="34" charset="0"/>
              <a:buChar char="•"/>
            </a:pPr>
            <a:r>
              <a:rPr lang="zh-CN" altLang="en-US" kern="100" dirty="0">
                <a:latin typeface="等线" panose="02010600030101010101" pitchFamily="2" charset="-122"/>
                <a:ea typeface="等线" panose="02010600030101010101" pitchFamily="2" charset="-122"/>
                <a:cs typeface="Times New Roman" panose="02020603050405020304" pitchFamily="18" charset="0"/>
              </a:rPr>
              <a:t>晚于该阈值的近期数据请求会被立即插队到队列最前方</a:t>
            </a:r>
            <a:endParaRPr lang="en-US" altLang="zh-CN" kern="100" dirty="0">
              <a:latin typeface="等线" panose="02010600030101010101" pitchFamily="2" charset="-122"/>
              <a:ea typeface="等线" panose="02010600030101010101" pitchFamily="2" charset="-122"/>
              <a:cs typeface="Times New Roman" panose="02020603050405020304" pitchFamily="18" charset="0"/>
            </a:endParaRPr>
          </a:p>
          <a:p>
            <a:pPr algn="l"/>
            <a:r>
              <a:rPr lang="en-US" altLang="zh-CN" kern="100" dirty="0" err="1">
                <a:latin typeface="等线" panose="02010600030101010101" pitchFamily="2" charset="-122"/>
                <a:ea typeface="等线" panose="02010600030101010101" pitchFamily="2" charset="-122"/>
                <a:cs typeface="Times New Roman" panose="02020603050405020304" pitchFamily="18" charset="0"/>
              </a:rPr>
              <a:t>ReTx</a:t>
            </a:r>
            <a:r>
              <a:rPr lang="en-US" altLang="zh-CN" kern="100" dirty="0">
                <a:latin typeface="等线" panose="02010600030101010101" pitchFamily="2" charset="-122"/>
                <a:ea typeface="等线" panose="02010600030101010101" pitchFamily="2" charset="-122"/>
                <a:cs typeface="Times New Roman" panose="02020603050405020304" pitchFamily="18" charset="0"/>
              </a:rPr>
              <a:t> recent data threshold [min]</a:t>
            </a:r>
            <a:r>
              <a:rPr lang="zh-CN" altLang="en-US" kern="100" dirty="0">
                <a:latin typeface="等线" panose="02010600030101010101" pitchFamily="2" charset="-122"/>
                <a:ea typeface="等线" panose="02010600030101010101" pitchFamily="2" charset="-122"/>
                <a:cs typeface="Times New Roman" panose="02020603050405020304" pitchFamily="18" charset="0"/>
              </a:rPr>
              <a:t>：近期请求应在处理最旧请求之前进行处理的时间。</a:t>
            </a:r>
            <a:endParaRPr lang="en-US" altLang="zh-CN" kern="100" dirty="0">
              <a:latin typeface="等线" panose="02010600030101010101" pitchFamily="2" charset="-122"/>
              <a:ea typeface="等线" panose="02010600030101010101" pitchFamily="2" charset="-122"/>
              <a:cs typeface="Times New Roman" panose="02020603050405020304" pitchFamily="18" charset="0"/>
            </a:endParaRPr>
          </a:p>
          <a:p>
            <a:pPr algn="l"/>
            <a:r>
              <a:rPr lang="zh-CN" altLang="en-US" kern="100" dirty="0">
                <a:latin typeface="等线" panose="02010600030101010101" pitchFamily="2" charset="-122"/>
                <a:ea typeface="等线" panose="02010600030101010101" pitchFamily="2" charset="-122"/>
                <a:cs typeface="Times New Roman" panose="02020603050405020304" pitchFamily="18" charset="0"/>
              </a:rPr>
              <a:t>如果您选择 “最旧数据优先（含近期数据阈值）” 作为重传策略，则需配置此设置。</a:t>
            </a:r>
            <a:endParaRPr lang="en-US" altLang="zh-CN" kern="100" dirty="0">
              <a:latin typeface="等线" panose="02010600030101010101" pitchFamily="2" charset="-122"/>
              <a:ea typeface="等线" panose="02010600030101010101" pitchFamily="2" charset="-122"/>
              <a:cs typeface="Times New Roman" panose="02020603050405020304" pitchFamily="18" charset="0"/>
            </a:endParaRPr>
          </a:p>
          <a:p>
            <a:pPr algn="l"/>
            <a:endParaRPr lang="en-US" altLang="zh-CN" kern="100" dirty="0">
              <a:latin typeface="等线" panose="02010600030101010101" pitchFamily="2" charset="-122"/>
              <a:ea typeface="等线" panose="02010600030101010101" pitchFamily="2" charset="-122"/>
              <a:cs typeface="Times New Roman" panose="02020603050405020304" pitchFamily="18" charset="0"/>
            </a:endParaRPr>
          </a:p>
          <a:p>
            <a:pPr algn="l"/>
            <a:r>
              <a:rPr lang="en-US" altLang="zh-CN" kern="100" dirty="0">
                <a:latin typeface="等线" panose="02010600030101010101" pitchFamily="2" charset="-122"/>
                <a:ea typeface="等线" panose="02010600030101010101" pitchFamily="2" charset="-122"/>
                <a:cs typeface="Times New Roman" panose="02020603050405020304" pitchFamily="18" charset="0"/>
              </a:rPr>
              <a:t>Multicast TTL (NP UDP streaming only</a:t>
            </a:r>
            <a:r>
              <a:rPr lang="zh-CN" altLang="en-US" kern="100" dirty="0">
                <a:latin typeface="等线" panose="02010600030101010101" pitchFamily="2" charset="-122"/>
                <a:ea typeface="等线" panose="02010600030101010101" pitchFamily="2" charset="-122"/>
                <a:cs typeface="Times New Roman" panose="02020603050405020304" pitchFamily="18" charset="0"/>
              </a:rPr>
              <a:t>）</a:t>
            </a:r>
            <a:endParaRPr lang="en-US" altLang="zh-CN" kern="100" dirty="0">
              <a:latin typeface="等线" panose="02010600030101010101" pitchFamily="2" charset="-122"/>
              <a:ea typeface="等线" panose="02010600030101010101" pitchFamily="2" charset="-122"/>
              <a:cs typeface="Times New Roman" panose="02020603050405020304" pitchFamily="18" charset="0"/>
            </a:endParaRPr>
          </a:p>
          <a:p>
            <a:pPr algn="l"/>
            <a:r>
              <a:rPr lang="zh-CN" altLang="en-US" kern="100" dirty="0">
                <a:latin typeface="等线" panose="02010600030101010101" pitchFamily="2" charset="-122"/>
                <a:ea typeface="等线" panose="02010600030101010101" pitchFamily="2" charset="-122"/>
                <a:cs typeface="Times New Roman" panose="02020603050405020304" pitchFamily="18" charset="0"/>
              </a:rPr>
              <a:t>如果流传输目标地址为组播地址 </a:t>
            </a:r>
            <a:r>
              <a:rPr lang="en-US" altLang="zh-CN" kern="100" dirty="0">
                <a:latin typeface="等线" panose="02010600030101010101" pitchFamily="2" charset="-122"/>
                <a:ea typeface="等线" panose="02010600030101010101" pitchFamily="2" charset="-122"/>
                <a:cs typeface="Times New Roman" panose="02020603050405020304" pitchFamily="18" charset="0"/>
              </a:rPr>
              <a:t>1</a:t>
            </a:r>
            <a:r>
              <a:rPr lang="zh-CN" altLang="en-US" kern="100" dirty="0">
                <a:latin typeface="等线" panose="02010600030101010101" pitchFamily="2" charset="-122"/>
                <a:ea typeface="等线" panose="02010600030101010101" pitchFamily="2" charset="-122"/>
                <a:cs typeface="Times New Roman" panose="02020603050405020304" pitchFamily="18" charset="0"/>
              </a:rPr>
              <a:t>，则可以通过指定数据包到达目标必须经过的网络（路由器）数量来增加数据包的生存时间（</a:t>
            </a:r>
            <a:r>
              <a:rPr lang="en-US" altLang="zh-CN" kern="100" dirty="0">
                <a:latin typeface="等线" panose="02010600030101010101" pitchFamily="2" charset="-122"/>
                <a:ea typeface="等线" panose="02010600030101010101" pitchFamily="2" charset="-122"/>
                <a:cs typeface="Times New Roman" panose="02020603050405020304" pitchFamily="18" charset="0"/>
              </a:rPr>
              <a:t>TTL2</a:t>
            </a:r>
            <a:r>
              <a:rPr lang="zh-CN" altLang="en-US" kern="100" dirty="0">
                <a:latin typeface="等线" panose="02010600030101010101" pitchFamily="2" charset="-122"/>
                <a:ea typeface="等线" panose="02010600030101010101" pitchFamily="2" charset="-122"/>
                <a:cs typeface="Times New Roman" panose="02020603050405020304" pitchFamily="18" charset="0"/>
              </a:rPr>
              <a:t>）。</a:t>
            </a:r>
            <a:br>
              <a:rPr lang="zh-CN" altLang="en-US" kern="100" dirty="0">
                <a:latin typeface="等线" panose="02010600030101010101" pitchFamily="2" charset="-122"/>
                <a:ea typeface="等线" panose="02010600030101010101" pitchFamily="2" charset="-122"/>
                <a:cs typeface="Times New Roman" panose="02020603050405020304" pitchFamily="18" charset="0"/>
              </a:rPr>
            </a:br>
            <a:r>
              <a:rPr lang="zh-CN" altLang="en-US" kern="100" dirty="0">
                <a:latin typeface="等线" panose="02010600030101010101" pitchFamily="2" charset="-122"/>
                <a:ea typeface="等线" panose="02010600030101010101" pitchFamily="2" charset="-122"/>
                <a:cs typeface="Times New Roman" panose="02020603050405020304" pitchFamily="18" charset="0"/>
              </a:rPr>
              <a:t>例如，如果数据包需要经过 </a:t>
            </a:r>
            <a:r>
              <a:rPr lang="en-US" altLang="zh-CN" kern="100" dirty="0">
                <a:latin typeface="等线" panose="02010600030101010101" pitchFamily="2" charset="-122"/>
                <a:ea typeface="等线" panose="02010600030101010101" pitchFamily="2" charset="-122"/>
                <a:cs typeface="Times New Roman" panose="02020603050405020304" pitchFamily="18" charset="0"/>
              </a:rPr>
              <a:t>5 </a:t>
            </a:r>
            <a:r>
              <a:rPr lang="zh-CN" altLang="en-US" kern="100" dirty="0">
                <a:latin typeface="等线" panose="02010600030101010101" pitchFamily="2" charset="-122"/>
                <a:ea typeface="等线" panose="02010600030101010101" pitchFamily="2" charset="-122"/>
                <a:cs typeface="Times New Roman" panose="02020603050405020304" pitchFamily="18" charset="0"/>
              </a:rPr>
              <a:t>个网络才能到达目标，则应将组播 </a:t>
            </a:r>
            <a:r>
              <a:rPr lang="en-US" altLang="zh-CN" kern="100" dirty="0">
                <a:latin typeface="等线" panose="02010600030101010101" pitchFamily="2" charset="-122"/>
                <a:ea typeface="等线" panose="02010600030101010101" pitchFamily="2" charset="-122"/>
                <a:cs typeface="Times New Roman" panose="02020603050405020304" pitchFamily="18" charset="0"/>
              </a:rPr>
              <a:t>TTL </a:t>
            </a:r>
            <a:r>
              <a:rPr lang="zh-CN" altLang="en-US" kern="100" dirty="0">
                <a:latin typeface="等线" panose="02010600030101010101" pitchFamily="2" charset="-122"/>
                <a:ea typeface="等线" panose="02010600030101010101" pitchFamily="2" charset="-122"/>
                <a:cs typeface="Times New Roman" panose="02020603050405020304" pitchFamily="18" charset="0"/>
              </a:rPr>
              <a:t>设置为 </a:t>
            </a:r>
            <a:r>
              <a:rPr lang="en-US" altLang="zh-CN" kern="100" dirty="0">
                <a:latin typeface="等线" panose="02010600030101010101" pitchFamily="2" charset="-122"/>
                <a:ea typeface="等线" panose="02010600030101010101" pitchFamily="2" charset="-122"/>
                <a:cs typeface="Times New Roman" panose="02020603050405020304" pitchFamily="18" charset="0"/>
              </a:rPr>
              <a:t>5</a:t>
            </a:r>
            <a:r>
              <a:rPr lang="zh-CN" altLang="en-US" kern="100" dirty="0">
                <a:latin typeface="等线" panose="02010600030101010101" pitchFamily="2" charset="-122"/>
                <a:ea typeface="等线" panose="02010600030101010101" pitchFamily="2" charset="-122"/>
                <a:cs typeface="Times New Roman" panose="02020603050405020304" pitchFamily="18" charset="0"/>
              </a:rPr>
              <a:t>。</a:t>
            </a:r>
            <a:endParaRPr lang="en-US" altLang="zh-CN" kern="100" dirty="0">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90019" y="996568"/>
            <a:ext cx="11789460" cy="11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285750" eaLnBrk="1" fontAlgn="base" hangingPunct="1">
              <a:lnSpc>
                <a:spcPct val="100000"/>
              </a:lnSpc>
              <a:spcBef>
                <a:spcPct val="0"/>
              </a:spcBef>
              <a:spcAft>
                <a:spcPct val="0"/>
              </a:spcAft>
              <a:buClrTx/>
              <a:buSzTx/>
              <a:buFont typeface="Arial" panose="020B0604020202020204" pitchFamily="34" charset="0"/>
              <a:buChar char="•"/>
            </a:pPr>
            <a:r>
              <a:rPr lang="zh-CN" altLang="zh-CN" kern="100" dirty="0">
                <a:latin typeface="等线" panose="02010600030101010101" pitchFamily="2" charset="-122"/>
                <a:ea typeface="等线" panose="02010600030101010101" pitchFamily="2" charset="-122"/>
                <a:cs typeface="Times New Roman" panose="02020603050405020304" pitchFamily="18" charset="0"/>
              </a:rPr>
              <a:t>如果已启用 Libra 兼容流选项，请将最大吞吐量值配置为所连接 Cygnus 的请求吞吐量值的 80%。有关 Cygnus 的更多信息，请参考 Libra 用户指南。</a:t>
            </a:r>
          </a:p>
          <a:p>
            <a:pPr marL="0" marR="0" lvl="0" indent="0" algn="l" defTabSz="914400" rtl="0" eaLnBrk="0" fontAlgn="base" latinLnBrk="0" hangingPunct="0">
              <a:lnSpc>
                <a:spcPct val="100000"/>
              </a:lnSpc>
              <a:spcBef>
                <a:spcPct val="0"/>
              </a:spcBef>
              <a:spcAft>
                <a:spcPct val="0"/>
              </a:spcAft>
              <a:buClrTx/>
              <a:buSzTx/>
              <a:buFontTx/>
              <a:buNone/>
            </a:pPr>
            <a:br>
              <a:rPr kumimoji="0" lang="zh-CN" altLang="zh-CN" sz="1800" b="0" i="0" u="none" strike="noStrike" cap="none" normalizeH="0" baseline="0" dirty="0">
                <a:ln>
                  <a:noFill/>
                </a:ln>
                <a:solidFill>
                  <a:schemeClr val="tx1"/>
                </a:solidFill>
                <a:effectLst/>
                <a:latin typeface="Arial" panose="020B0604020202020204" pitchFamily="34" charset="0"/>
              </a:rPr>
            </a:br>
            <a:endParaRPr kumimoji="0" lang="zh-CN" altLang="zh-CN"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235446" y="792878"/>
            <a:ext cx="5571229" cy="4576076"/>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263383" y="910323"/>
            <a:ext cx="5352161" cy="437474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04138" y="766018"/>
            <a:ext cx="4444031" cy="5078313"/>
          </a:xfrm>
          <a:prstGeom prst="rect">
            <a:avLst/>
          </a:prstGeom>
          <a:noFill/>
        </p:spPr>
        <p:txBody>
          <a:bodyPr wrap="square" rtlCol="0">
            <a:spAutoFit/>
          </a:bodyPr>
          <a:lstStyle/>
          <a:p>
            <a:r>
              <a:rPr lang="en-US" altLang="zh-CN" dirty="0"/>
              <a:t>1</a:t>
            </a:r>
            <a:r>
              <a:rPr lang="zh-CN" altLang="en-US" dirty="0"/>
              <a:t>、传感器部分</a:t>
            </a:r>
            <a:endParaRPr lang="en-US" altLang="zh-CN" dirty="0"/>
          </a:p>
          <a:p>
            <a:r>
              <a:rPr lang="en-US" altLang="zh-CN" dirty="0"/>
              <a:t>2</a:t>
            </a:r>
            <a:r>
              <a:rPr lang="zh-CN" altLang="en-US" dirty="0"/>
              <a:t>、采集板</a:t>
            </a:r>
            <a:endParaRPr lang="en-US" altLang="zh-CN" dirty="0"/>
          </a:p>
          <a:p>
            <a:r>
              <a:rPr lang="en-US" altLang="zh-CN" dirty="0"/>
              <a:t>3</a:t>
            </a:r>
            <a:r>
              <a:rPr lang="zh-CN" altLang="en-US" dirty="0"/>
              <a:t>、电源板</a:t>
            </a:r>
            <a:endParaRPr lang="en-US" altLang="zh-CN" dirty="0"/>
          </a:p>
          <a:p>
            <a:r>
              <a:rPr lang="en-US" altLang="zh-CN" dirty="0"/>
              <a:t>4</a:t>
            </a:r>
            <a:r>
              <a:rPr lang="zh-CN" altLang="en-US" dirty="0"/>
              <a:t>、整机结构</a:t>
            </a:r>
            <a:endParaRPr lang="en-US" altLang="zh-CN" dirty="0"/>
          </a:p>
          <a:p>
            <a:r>
              <a:rPr lang="en-US" altLang="zh-CN" dirty="0"/>
              <a:t>1</a:t>
            </a:r>
            <a:r>
              <a:rPr lang="zh-CN" altLang="en-US" dirty="0"/>
              <a:t>、</a:t>
            </a:r>
            <a:r>
              <a:rPr lang="en-US" altLang="zh-CN" dirty="0"/>
              <a:t>Linux</a:t>
            </a:r>
            <a:r>
              <a:rPr lang="zh-CN" altLang="en-US" dirty="0"/>
              <a:t>部分</a:t>
            </a:r>
            <a:endParaRPr lang="en-US" altLang="zh-CN" dirty="0"/>
          </a:p>
          <a:p>
            <a:r>
              <a:rPr lang="zh-CN" altLang="en-US" dirty="0"/>
              <a:t>我们需要提供给金百泽的连接器接口类型</a:t>
            </a:r>
            <a:endParaRPr lang="en-US" altLang="zh-CN" dirty="0"/>
          </a:p>
          <a:p>
            <a:r>
              <a:rPr lang="en-US" altLang="zh-CN" dirty="0">
                <a:latin typeface="Abadi" panose="020B0604020202020204" pitchFamily="34" charset="0"/>
              </a:rPr>
              <a:t>①</a:t>
            </a:r>
            <a:r>
              <a:rPr lang="zh-CN" altLang="en-US" dirty="0"/>
              <a:t>以太网接口连接器类型</a:t>
            </a:r>
            <a:endParaRPr lang="en-US" altLang="zh-CN" dirty="0"/>
          </a:p>
          <a:p>
            <a:r>
              <a:rPr lang="en-US" altLang="zh-CN" dirty="0">
                <a:latin typeface="Abadi" panose="020B0604020202020204" pitchFamily="34" charset="0"/>
              </a:rPr>
              <a:t>②</a:t>
            </a:r>
            <a:r>
              <a:rPr lang="en-US" altLang="zh-CN" dirty="0"/>
              <a:t>GNSS</a:t>
            </a:r>
            <a:r>
              <a:rPr lang="zh-CN" altLang="en-US" dirty="0"/>
              <a:t>接口连接器类型</a:t>
            </a:r>
            <a:endParaRPr lang="en-US" altLang="zh-CN" dirty="0"/>
          </a:p>
          <a:p>
            <a:r>
              <a:rPr lang="en-US" altLang="zh-CN" dirty="0">
                <a:latin typeface="Abadi" panose="020B0604020202020204" pitchFamily="34" charset="0"/>
              </a:rPr>
              <a:t>③</a:t>
            </a:r>
            <a:r>
              <a:rPr lang="en-US" altLang="zh-CN" dirty="0"/>
              <a:t>SD Card</a:t>
            </a:r>
            <a:r>
              <a:rPr lang="zh-CN" altLang="en-US" dirty="0"/>
              <a:t>类型</a:t>
            </a:r>
            <a:endParaRPr lang="en-US" altLang="zh-CN" dirty="0"/>
          </a:p>
          <a:p>
            <a:r>
              <a:rPr lang="en-US" altLang="zh-CN" dirty="0">
                <a:latin typeface="Abadi" panose="020B0604020202020204" pitchFamily="34" charset="0"/>
              </a:rPr>
              <a:t>④</a:t>
            </a:r>
            <a:r>
              <a:rPr lang="zh-CN" altLang="en-US" dirty="0"/>
              <a:t>电源接口类型</a:t>
            </a:r>
            <a:endParaRPr lang="en-US" altLang="zh-CN" dirty="0"/>
          </a:p>
          <a:p>
            <a:r>
              <a:rPr lang="en-US" altLang="zh-CN" dirty="0">
                <a:latin typeface="Abadi" panose="020B0604020202020204" pitchFamily="34" charset="0"/>
              </a:rPr>
              <a:t>⑤</a:t>
            </a:r>
            <a:r>
              <a:rPr lang="zh-CN" altLang="en-US" dirty="0">
                <a:latin typeface="Abadi" panose="020B0604020202020204" pitchFamily="34" charset="0"/>
              </a:rPr>
              <a:t>调试接口类型</a:t>
            </a:r>
            <a:endParaRPr lang="en-US" altLang="zh-CN" dirty="0"/>
          </a:p>
          <a:p>
            <a:r>
              <a:rPr lang="en-US" altLang="zh-CN" dirty="0"/>
              <a:t>⑥</a:t>
            </a:r>
            <a:r>
              <a:rPr lang="zh-CN" altLang="en-US" dirty="0"/>
              <a:t>采集板和</a:t>
            </a:r>
            <a:r>
              <a:rPr lang="en-US" altLang="zh-CN" dirty="0"/>
              <a:t>Linux</a:t>
            </a:r>
            <a:r>
              <a:rPr lang="zh-CN" altLang="en-US" dirty="0"/>
              <a:t>板接口类型、位置</a:t>
            </a:r>
            <a:endParaRPr lang="en-US" altLang="zh-CN" dirty="0"/>
          </a:p>
          <a:p>
            <a:r>
              <a:rPr lang="en-US" altLang="zh-CN" dirty="0"/>
              <a:t>⑦Linux</a:t>
            </a:r>
            <a:r>
              <a:rPr lang="zh-CN" altLang="en-US" dirty="0"/>
              <a:t>板和电源板接口类型、位置</a:t>
            </a:r>
            <a:endParaRPr lang="en-US" altLang="zh-CN" dirty="0"/>
          </a:p>
          <a:p>
            <a:r>
              <a:rPr lang="en-US" altLang="zh-CN" dirty="0"/>
              <a:t>⑧Linux</a:t>
            </a:r>
            <a:r>
              <a:rPr lang="zh-CN" altLang="en-US" dirty="0"/>
              <a:t>板尺寸</a:t>
            </a:r>
            <a:endParaRPr lang="en-US" altLang="zh-CN" dirty="0"/>
          </a:p>
          <a:p>
            <a:endParaRPr lang="en-US" altLang="zh-CN" dirty="0"/>
          </a:p>
          <a:p>
            <a:r>
              <a:rPr lang="zh-CN" altLang="en-US" dirty="0"/>
              <a:t>强震计整套系统功耗：＜</a:t>
            </a:r>
            <a:r>
              <a:rPr lang="en-US" altLang="zh-CN" dirty="0"/>
              <a:t>2W</a:t>
            </a:r>
          </a:p>
          <a:p>
            <a:r>
              <a:rPr lang="zh-CN" altLang="en-US" dirty="0"/>
              <a:t>传感器功耗</a:t>
            </a:r>
            <a:r>
              <a:rPr lang="en-US" altLang="zh-CN" dirty="0"/>
              <a:t>1.1W</a:t>
            </a:r>
            <a:r>
              <a:rPr lang="zh-CN" altLang="en-US" dirty="0"/>
              <a:t>，采集板</a:t>
            </a:r>
            <a:r>
              <a:rPr lang="en-US" altLang="zh-CN" dirty="0"/>
              <a:t>+Linux</a:t>
            </a:r>
            <a:r>
              <a:rPr lang="zh-CN" altLang="en-US" dirty="0"/>
              <a:t>核心板功耗需要低于</a:t>
            </a:r>
            <a:r>
              <a:rPr lang="en-US" altLang="zh-CN" dirty="0"/>
              <a:t>900mW</a:t>
            </a:r>
          </a:p>
        </p:txBody>
      </p:sp>
      <p:sp>
        <p:nvSpPr>
          <p:cNvPr id="5" name="文本框 4"/>
          <p:cNvSpPr txBox="1"/>
          <p:nvPr/>
        </p:nvSpPr>
        <p:spPr>
          <a:xfrm>
            <a:off x="5472430" y="889635"/>
            <a:ext cx="6415405" cy="4246245"/>
          </a:xfrm>
          <a:prstGeom prst="rect">
            <a:avLst/>
          </a:prstGeom>
          <a:noFill/>
        </p:spPr>
        <p:txBody>
          <a:bodyPr wrap="square" rtlCol="0">
            <a:spAutoFit/>
          </a:bodyPr>
          <a:lstStyle/>
          <a:p>
            <a:r>
              <a:rPr lang="en-US" altLang="zh-CN" dirty="0"/>
              <a:t>Linux</a:t>
            </a:r>
            <a:r>
              <a:rPr lang="zh-CN" altLang="en-US" dirty="0"/>
              <a:t>部分主要硬件功能</a:t>
            </a:r>
          </a:p>
          <a:p>
            <a:r>
              <a:rPr lang="en-US" altLang="zh-CN" dirty="0"/>
              <a:t>1</a:t>
            </a:r>
            <a:r>
              <a:rPr lang="zh-CN" altLang="en-US" dirty="0"/>
              <a:t>、支持外接</a:t>
            </a:r>
            <a:r>
              <a:rPr lang="en-US" altLang="zh-CN" dirty="0"/>
              <a:t>GNSS</a:t>
            </a:r>
            <a:r>
              <a:rPr lang="zh-CN" altLang="en-US" dirty="0"/>
              <a:t>（时间误差＜</a:t>
            </a:r>
            <a:r>
              <a:rPr lang="en-US" altLang="zh-CN" dirty="0"/>
              <a:t>10us</a:t>
            </a:r>
            <a:r>
              <a:rPr lang="zh-CN" altLang="en-US" dirty="0"/>
              <a:t>）</a:t>
            </a:r>
          </a:p>
          <a:p>
            <a:r>
              <a:rPr lang="en-US" altLang="zh-CN" dirty="0"/>
              <a:t>2</a:t>
            </a:r>
            <a:r>
              <a:rPr lang="zh-CN" altLang="en-US" dirty="0"/>
              <a:t>、支持以太网通讯（</a:t>
            </a:r>
            <a:r>
              <a:rPr lang="en-US" altLang="zh-CN" dirty="0"/>
              <a:t>RJ45 10MB/100MB</a:t>
            </a:r>
            <a:r>
              <a:rPr lang="zh-CN" altLang="en-US" dirty="0"/>
              <a:t>自适应）</a:t>
            </a:r>
          </a:p>
          <a:p>
            <a:r>
              <a:rPr lang="en-US" altLang="zh-CN" dirty="0"/>
              <a:t>3</a:t>
            </a:r>
            <a:r>
              <a:rPr lang="zh-CN" altLang="en-US" dirty="0"/>
              <a:t>、支持外接无线</a:t>
            </a:r>
            <a:r>
              <a:rPr lang="en-US" altLang="zh-CN" dirty="0"/>
              <a:t>WIFI</a:t>
            </a:r>
            <a:r>
              <a:rPr lang="zh-CN" altLang="en-US" dirty="0"/>
              <a:t>模块（有指示灯指示弹出和插入状态），有硬件按钮</a:t>
            </a:r>
          </a:p>
          <a:p>
            <a:r>
              <a:rPr lang="en-US" altLang="zh-CN" dirty="0"/>
              <a:t>4</a:t>
            </a:r>
            <a:r>
              <a:rPr lang="zh-CN" altLang="en-US" dirty="0"/>
              <a:t>、可插拔</a:t>
            </a:r>
            <a:r>
              <a:rPr lang="en-US" altLang="zh-CN" dirty="0"/>
              <a:t>SD Card</a:t>
            </a:r>
            <a:r>
              <a:rPr lang="zh-CN" altLang="en-US" dirty="0"/>
              <a:t>（指示灯指示弹出和插入），有硬件按钮</a:t>
            </a:r>
            <a:r>
              <a:rPr lang="en-US" altLang="zh-CN" dirty="0"/>
              <a:t>—</a:t>
            </a:r>
            <a:r>
              <a:rPr lang="zh-CN" altLang="en-US" dirty="0"/>
              <a:t>辅助存储，预留</a:t>
            </a:r>
            <a:r>
              <a:rPr lang="en-US" altLang="zh-CN" dirty="0"/>
              <a:t>500MB</a:t>
            </a:r>
            <a:r>
              <a:rPr lang="zh-CN" altLang="en-US" dirty="0"/>
              <a:t>备份空间，用于存储内部存储故障时的临时数据，支持数据回补功能（</a:t>
            </a:r>
            <a:r>
              <a:rPr lang="en-US" altLang="zh-CN" dirty="0"/>
              <a:t>Backfill</a:t>
            </a:r>
            <a:r>
              <a:rPr lang="zh-CN" altLang="en-US" dirty="0"/>
              <a:t>）</a:t>
            </a:r>
          </a:p>
          <a:p>
            <a:r>
              <a:rPr lang="en-US" altLang="zh-CN" dirty="0"/>
              <a:t>5</a:t>
            </a:r>
            <a:r>
              <a:rPr lang="zh-CN" altLang="en-US" dirty="0"/>
              <a:t>、</a:t>
            </a:r>
            <a:r>
              <a:rPr lang="en-US" altLang="zh-CN" dirty="0"/>
              <a:t>SPI</a:t>
            </a:r>
            <a:r>
              <a:rPr lang="zh-CN" altLang="en-US" dirty="0"/>
              <a:t>接口与采集板通讯（具体协议待定）</a:t>
            </a:r>
          </a:p>
          <a:p>
            <a:r>
              <a:rPr lang="en-US" altLang="zh-CN" dirty="0"/>
              <a:t>6</a:t>
            </a:r>
            <a:r>
              <a:rPr lang="zh-CN" altLang="en-US" dirty="0"/>
              <a:t>、工作温度范围（</a:t>
            </a:r>
            <a:r>
              <a:rPr lang="en-US" altLang="zh-CN" dirty="0"/>
              <a:t>-20~+60</a:t>
            </a:r>
            <a:r>
              <a:rPr lang="en-US" altLang="en-US" dirty="0"/>
              <a:t>℃</a:t>
            </a:r>
            <a:r>
              <a:rPr lang="zh-CN" altLang="en-US" dirty="0"/>
              <a:t>）</a:t>
            </a:r>
          </a:p>
          <a:p>
            <a:r>
              <a:rPr lang="en-US" altLang="zh-CN" dirty="0"/>
              <a:t>7</a:t>
            </a:r>
            <a:r>
              <a:rPr lang="zh-CN" altLang="en-US" dirty="0"/>
              <a:t>、支持输出校准信号（</a:t>
            </a:r>
            <a:r>
              <a:rPr lang="en-US" altLang="zh-CN" dirty="0"/>
              <a:t>DAC</a:t>
            </a:r>
            <a:r>
              <a:rPr lang="zh-CN" altLang="en-US" dirty="0"/>
              <a:t>）</a:t>
            </a:r>
            <a:r>
              <a:rPr lang="en-US" altLang="zh-CN" dirty="0"/>
              <a:t>--LTC1658</a:t>
            </a:r>
            <a:endParaRPr lang="zh-CN" altLang="en-US" dirty="0"/>
          </a:p>
          <a:p>
            <a:r>
              <a:rPr lang="en-US" altLang="zh-CN" dirty="0"/>
              <a:t>8</a:t>
            </a:r>
            <a:r>
              <a:rPr lang="zh-CN" altLang="en-US" dirty="0"/>
              <a:t>、</a:t>
            </a:r>
            <a:r>
              <a:rPr lang="en-US" altLang="zh-CN" dirty="0"/>
              <a:t>flash</a:t>
            </a:r>
            <a:r>
              <a:rPr lang="zh-CN" altLang="en-US" dirty="0"/>
              <a:t>闪存</a:t>
            </a:r>
            <a:r>
              <a:rPr lang="en-US" altLang="zh-CN" dirty="0"/>
              <a:t>--</a:t>
            </a:r>
            <a:r>
              <a:rPr lang="zh-CN" altLang="en-US" dirty="0"/>
              <a:t>主存（支持</a:t>
            </a:r>
            <a:r>
              <a:rPr lang="en-US" altLang="zh-CN" dirty="0" err="1"/>
              <a:t>SeedLink</a:t>
            </a:r>
            <a:r>
              <a:rPr lang="zh-CN" altLang="en-US" dirty="0"/>
              <a:t>和</a:t>
            </a:r>
            <a:r>
              <a:rPr lang="en-US" altLang="zh-CN" dirty="0"/>
              <a:t>NP</a:t>
            </a:r>
            <a:r>
              <a:rPr lang="zh-CN" altLang="en-US" dirty="0"/>
              <a:t>格式进行数据流传输）</a:t>
            </a:r>
            <a:endParaRPr lang="en-US" altLang="zh-CN" dirty="0"/>
          </a:p>
          <a:p>
            <a:r>
              <a:rPr lang="en-US" altLang="zh-CN" dirty="0"/>
              <a:t>9</a:t>
            </a:r>
            <a:r>
              <a:rPr lang="zh-CN" altLang="en-US" dirty="0"/>
              <a:t>、支持</a:t>
            </a:r>
            <a:r>
              <a:rPr lang="en-US" altLang="zh-CN" dirty="0"/>
              <a:t>PTP</a:t>
            </a:r>
            <a:r>
              <a:rPr lang="zh-CN" altLang="en-US" dirty="0"/>
              <a:t>、</a:t>
            </a:r>
            <a:r>
              <a:rPr lang="en-US" altLang="zh-CN" dirty="0"/>
              <a:t>NTP</a:t>
            </a:r>
            <a:r>
              <a:rPr lang="zh-CN" altLang="en-US" dirty="0"/>
              <a:t>（入网要求：</a:t>
            </a:r>
            <a:r>
              <a:rPr lang="en-US" altLang="zh-CN" dirty="0"/>
              <a:t>IRIG-B</a:t>
            </a:r>
            <a:r>
              <a:rPr lang="zh-CN" altLang="en-US" dirty="0"/>
              <a:t>协议）、支持骄鹏</a:t>
            </a:r>
            <a:endParaRPr lang="en-US" altLang="zh-CN" dirty="0"/>
          </a:p>
          <a:p>
            <a:r>
              <a:rPr lang="en-US" altLang="zh-CN" dirty="0"/>
              <a:t>10</a:t>
            </a:r>
            <a:r>
              <a:rPr lang="zh-CN" altLang="en-US" dirty="0"/>
              <a:t>、单独</a:t>
            </a:r>
            <a:r>
              <a:rPr lang="en-US" altLang="zh-CN" dirty="0"/>
              <a:t>Linux</a:t>
            </a:r>
            <a:r>
              <a:rPr lang="zh-CN" altLang="en-US" dirty="0"/>
              <a:t>板子功耗要求：？</a:t>
            </a:r>
            <a:endParaRPr lang="en-US" altLang="zh-CN" dirty="0"/>
          </a:p>
          <a:p>
            <a:r>
              <a:rPr lang="en-US" altLang="zh-CN" dirty="0"/>
              <a:t>11</a:t>
            </a:r>
            <a:r>
              <a:rPr lang="zh-CN" altLang="en-US" dirty="0"/>
              <a:t>、有强制开机按钮</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361950" y="519112"/>
            <a:ext cx="7200900" cy="2733675"/>
          </a:xfrm>
          <a:prstGeom prst="rect">
            <a:avLst/>
          </a:prstGeom>
        </p:spPr>
      </p:pic>
      <p:pic>
        <p:nvPicPr>
          <p:cNvPr id="5" name="图片 4"/>
          <p:cNvPicPr>
            <a:picLocks noChangeAspect="1"/>
          </p:cNvPicPr>
          <p:nvPr/>
        </p:nvPicPr>
        <p:blipFill>
          <a:blip r:embed="rId3"/>
          <a:stretch>
            <a:fillRect/>
          </a:stretch>
        </p:blipFill>
        <p:spPr>
          <a:xfrm>
            <a:off x="342900" y="3533775"/>
            <a:ext cx="7219950" cy="249555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71450" y="906066"/>
            <a:ext cx="11944350" cy="2308324"/>
          </a:xfrm>
          <a:prstGeom prst="rect">
            <a:avLst/>
          </a:prstGeom>
          <a:noFill/>
        </p:spPr>
        <p:txBody>
          <a:bodyPr wrap="square">
            <a:spAutoFit/>
          </a:bodyPr>
          <a:lstStyle/>
          <a:p>
            <a:pPr algn="just"/>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（八）数字化仪</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just">
              <a:buFont typeface="+mj-lt"/>
              <a:buAutoNum type="arabicPeriod"/>
              <a:tabLst>
                <a:tab pos="457200" algn="l"/>
              </a:tabLst>
            </a:pPr>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主通道</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：可配置主输出类型（默认线性相位滤波或禁用数据记录）、采样率和每包帧数，较小的数据包可降低流延迟，但会增加吞吐量和存储需求。</a:t>
            </a:r>
          </a:p>
          <a:p>
            <a:pPr marL="342900" lvl="0" indent="-342900" algn="just">
              <a:buFont typeface="+mj-lt"/>
              <a:buAutoNum type="arabicPeriod" startAt="2"/>
            </a:pPr>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次通道</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：默认禁用，启用后可设置线性相位输出、采样率和每包帧数，用于同时以不同采样率采集数据。</a:t>
            </a:r>
          </a:p>
          <a:p>
            <a:pPr marL="342900" lvl="0" indent="-342900" algn="just">
              <a:buFont typeface="+mj-lt"/>
              <a:buAutoNum type="arabicPeriod" startAt="3"/>
            </a:pPr>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带通滤波器</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：可设置高通和低通滤波器的阶数和频率，两者阶数之和不能超过</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5</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，频率需满足一定范围。</a:t>
            </a:r>
          </a:p>
          <a:p>
            <a:pPr marL="342900" lvl="0" indent="-342900" algn="just">
              <a:buFont typeface="+mj-lt"/>
              <a:buAutoNum type="arabicPeriod" startAt="4"/>
            </a:pPr>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触发输入滤波器</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：可设置高通和低通触发滤波器的阶数和频率，对通道数据进行预处理。</a:t>
            </a:r>
          </a:p>
          <a:p>
            <a:pPr marL="342900" lvl="0" indent="-342900" algn="just">
              <a:buFont typeface="+mj-lt"/>
              <a:buAutoNum type="arabicPeriod" startAt="5"/>
            </a:pPr>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触发检测器</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：可选择触发检测类型（如阈值或</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STA/LTA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比率），设置每个通道的投票数、触发阈值等参数，用于事件检测和声明。</a:t>
            </a:r>
            <a:endPar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pic>
        <p:nvPicPr>
          <p:cNvPr id="5" name="图片 4"/>
          <p:cNvPicPr>
            <a:picLocks noChangeAspect="1"/>
          </p:cNvPicPr>
          <p:nvPr/>
        </p:nvPicPr>
        <p:blipFill>
          <a:blip r:embed="rId2"/>
          <a:stretch>
            <a:fillRect/>
          </a:stretch>
        </p:blipFill>
        <p:spPr>
          <a:xfrm>
            <a:off x="609600" y="3147715"/>
            <a:ext cx="3880882" cy="3186409"/>
          </a:xfrm>
          <a:prstGeom prst="rect">
            <a:avLst/>
          </a:prstGeom>
        </p:spPr>
      </p:pic>
      <p:pic>
        <p:nvPicPr>
          <p:cNvPr id="7" name="图片 6"/>
          <p:cNvPicPr>
            <a:picLocks noChangeAspect="1"/>
          </p:cNvPicPr>
          <p:nvPr/>
        </p:nvPicPr>
        <p:blipFill>
          <a:blip r:embed="rId3"/>
          <a:stretch>
            <a:fillRect/>
          </a:stretch>
        </p:blipFill>
        <p:spPr>
          <a:xfrm>
            <a:off x="4633913" y="3147714"/>
            <a:ext cx="3904763" cy="3186409"/>
          </a:xfrm>
          <a:prstGeom prst="rect">
            <a:avLst/>
          </a:prstGeom>
        </p:spPr>
      </p:pic>
      <p:pic>
        <p:nvPicPr>
          <p:cNvPr id="11" name="图片 10"/>
          <p:cNvPicPr>
            <a:picLocks noChangeAspect="1"/>
          </p:cNvPicPr>
          <p:nvPr/>
        </p:nvPicPr>
        <p:blipFill>
          <a:blip r:embed="rId4"/>
          <a:stretch>
            <a:fillRect/>
          </a:stretch>
        </p:blipFill>
        <p:spPr>
          <a:xfrm>
            <a:off x="8682107" y="3124498"/>
            <a:ext cx="2314575" cy="1038225"/>
          </a:xfrm>
          <a:prstGeom prst="rect">
            <a:avLst/>
          </a:prstGeom>
        </p:spPr>
      </p:pic>
      <p:pic>
        <p:nvPicPr>
          <p:cNvPr id="13" name="图片 12"/>
          <p:cNvPicPr>
            <a:picLocks noChangeAspect="1"/>
          </p:cNvPicPr>
          <p:nvPr/>
        </p:nvPicPr>
        <p:blipFill>
          <a:blip r:embed="rId5"/>
          <a:stretch>
            <a:fillRect/>
          </a:stretch>
        </p:blipFill>
        <p:spPr>
          <a:xfrm>
            <a:off x="8758306" y="4245618"/>
            <a:ext cx="2162175" cy="990600"/>
          </a:xfrm>
          <a:prstGeom prst="rect">
            <a:avLst/>
          </a:prstGeom>
        </p:spPr>
      </p:pic>
      <p:pic>
        <p:nvPicPr>
          <p:cNvPr id="15" name="图片 14"/>
          <p:cNvPicPr>
            <a:picLocks noChangeAspect="1"/>
          </p:cNvPicPr>
          <p:nvPr/>
        </p:nvPicPr>
        <p:blipFill>
          <a:blip r:embed="rId6"/>
          <a:stretch>
            <a:fillRect/>
          </a:stretch>
        </p:blipFill>
        <p:spPr>
          <a:xfrm>
            <a:off x="8834506" y="5283843"/>
            <a:ext cx="2057400" cy="1000125"/>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190500" y="986440"/>
            <a:ext cx="4495800" cy="3695097"/>
          </a:xfrm>
          <a:prstGeom prst="rect">
            <a:avLst/>
          </a:prstGeom>
        </p:spPr>
      </p:pic>
      <p:pic>
        <p:nvPicPr>
          <p:cNvPr id="7" name="图片 6"/>
          <p:cNvPicPr>
            <a:picLocks noChangeAspect="1"/>
          </p:cNvPicPr>
          <p:nvPr/>
        </p:nvPicPr>
        <p:blipFill>
          <a:blip r:embed="rId3"/>
          <a:stretch>
            <a:fillRect/>
          </a:stretch>
        </p:blipFill>
        <p:spPr>
          <a:xfrm>
            <a:off x="4943475" y="986440"/>
            <a:ext cx="3790950" cy="1562100"/>
          </a:xfrm>
          <a:prstGeom prst="rect">
            <a:avLst/>
          </a:prstGeom>
        </p:spPr>
      </p:pic>
      <p:pic>
        <p:nvPicPr>
          <p:cNvPr id="9" name="图片 8"/>
          <p:cNvPicPr>
            <a:picLocks noChangeAspect="1"/>
          </p:cNvPicPr>
          <p:nvPr/>
        </p:nvPicPr>
        <p:blipFill>
          <a:blip r:embed="rId4"/>
          <a:stretch>
            <a:fillRect/>
          </a:stretch>
        </p:blipFill>
        <p:spPr>
          <a:xfrm>
            <a:off x="9558338" y="986440"/>
            <a:ext cx="2443162" cy="3043129"/>
          </a:xfrm>
          <a:prstGeom prst="rect">
            <a:avLst/>
          </a:prstGeom>
        </p:spPr>
      </p:pic>
      <p:pic>
        <p:nvPicPr>
          <p:cNvPr id="11" name="图片 10"/>
          <p:cNvPicPr>
            <a:picLocks noChangeAspect="1"/>
          </p:cNvPicPr>
          <p:nvPr/>
        </p:nvPicPr>
        <p:blipFill>
          <a:blip r:embed="rId5"/>
          <a:stretch>
            <a:fillRect/>
          </a:stretch>
        </p:blipFill>
        <p:spPr>
          <a:xfrm>
            <a:off x="4943475" y="2642586"/>
            <a:ext cx="4076700" cy="1666875"/>
          </a:xfrm>
          <a:prstGeom prst="rect">
            <a:avLst/>
          </a:prstGeom>
        </p:spPr>
      </p:pic>
      <p:pic>
        <p:nvPicPr>
          <p:cNvPr id="13" name="图片 12"/>
          <p:cNvPicPr>
            <a:picLocks noChangeAspect="1"/>
          </p:cNvPicPr>
          <p:nvPr/>
        </p:nvPicPr>
        <p:blipFill>
          <a:blip r:embed="rId6"/>
          <a:stretch>
            <a:fillRect/>
          </a:stretch>
        </p:blipFill>
        <p:spPr>
          <a:xfrm>
            <a:off x="8734425" y="3876675"/>
            <a:ext cx="1710300" cy="2347912"/>
          </a:xfrm>
          <a:prstGeom prst="rect">
            <a:avLst/>
          </a:prstGeom>
        </p:spPr>
      </p:pic>
      <p:sp>
        <p:nvSpPr>
          <p:cNvPr id="2" name="文本框 1">
            <a:extLst>
              <a:ext uri="{FF2B5EF4-FFF2-40B4-BE49-F238E27FC236}">
                <a16:creationId xmlns:a16="http://schemas.microsoft.com/office/drawing/2014/main" id="{97258D4B-1CE5-4257-840A-D477D9621B3C}"/>
              </a:ext>
            </a:extLst>
          </p:cNvPr>
          <p:cNvSpPr txBox="1"/>
          <p:nvPr/>
        </p:nvSpPr>
        <p:spPr>
          <a:xfrm>
            <a:off x="142161" y="4865965"/>
            <a:ext cx="4801314" cy="369332"/>
          </a:xfrm>
          <a:prstGeom prst="rect">
            <a:avLst/>
          </a:prstGeom>
          <a:noFill/>
        </p:spPr>
        <p:txBody>
          <a:bodyPr wrap="none" rtlCol="0">
            <a:spAutoFit/>
          </a:bodyPr>
          <a:lstStyle/>
          <a:p>
            <a:r>
              <a:rPr lang="zh-CN" altLang="en-US" kern="100" dirty="0">
                <a:latin typeface="等线" panose="02010600030101010101" pitchFamily="2" charset="-122"/>
                <a:ea typeface="等线" panose="02010600030101010101" pitchFamily="2" charset="-122"/>
                <a:cs typeface="Times New Roman" panose="02020603050405020304" pitchFamily="18" charset="0"/>
              </a:rPr>
              <a:t>第一采样率与第二采样率数据存储方式一致</a:t>
            </a:r>
            <a:r>
              <a:rPr lang="zh-CN" altLang="en-US" dirty="0"/>
              <a:t>；</a:t>
            </a:r>
          </a:p>
        </p:txBody>
      </p:sp>
      <p:sp>
        <p:nvSpPr>
          <p:cNvPr id="10" name="文本框 9">
            <a:extLst>
              <a:ext uri="{FF2B5EF4-FFF2-40B4-BE49-F238E27FC236}">
                <a16:creationId xmlns:a16="http://schemas.microsoft.com/office/drawing/2014/main" id="{6DCF4572-9896-4211-87A1-99D3C2892B08}"/>
              </a:ext>
            </a:extLst>
          </p:cNvPr>
          <p:cNvSpPr txBox="1"/>
          <p:nvPr/>
        </p:nvSpPr>
        <p:spPr>
          <a:xfrm>
            <a:off x="190500" y="5193919"/>
            <a:ext cx="4566058" cy="1200329"/>
          </a:xfrm>
          <a:prstGeom prst="rect">
            <a:avLst/>
          </a:prstGeom>
          <a:noFill/>
        </p:spPr>
        <p:txBody>
          <a:bodyPr wrap="square">
            <a:spAutoFit/>
          </a:bodyPr>
          <a:lstStyle/>
          <a:p>
            <a:r>
              <a:rPr lang="en-US" altLang="zh-CN" kern="100" dirty="0">
                <a:latin typeface="等线" panose="02010600030101010101" pitchFamily="2" charset="-122"/>
                <a:ea typeface="等线" panose="02010600030101010101" pitchFamily="2" charset="-122"/>
                <a:cs typeface="Times New Roman" panose="02020603050405020304" pitchFamily="18" charset="0"/>
              </a:rPr>
              <a:t>Primary frames per packet:</a:t>
            </a:r>
            <a:r>
              <a:rPr lang="zh-CN" altLang="en-US" kern="100" dirty="0">
                <a:latin typeface="等线" panose="02010600030101010101" pitchFamily="2" charset="-122"/>
                <a:ea typeface="等线" panose="02010600030101010101" pitchFamily="2" charset="-122"/>
                <a:cs typeface="Times New Roman" panose="02020603050405020304" pitchFamily="18" charset="0"/>
              </a:rPr>
              <a:t>每个数据包中用于传输和存储主时间序列数据的标准 </a:t>
            </a:r>
            <a:r>
              <a:rPr lang="en-US" altLang="zh-CN" kern="100" dirty="0" err="1">
                <a:latin typeface="等线" panose="02010600030101010101" pitchFamily="2" charset="-122"/>
                <a:ea typeface="等线" panose="02010600030101010101" pitchFamily="2" charset="-122"/>
                <a:cs typeface="Times New Roman" panose="02020603050405020304" pitchFamily="18" charset="0"/>
              </a:rPr>
              <a:t>Steim</a:t>
            </a:r>
            <a:r>
              <a:rPr lang="en-US" altLang="zh-CN" kern="100" dirty="0">
                <a:latin typeface="等线" panose="02010600030101010101" pitchFamily="2" charset="-122"/>
                <a:ea typeface="等线" panose="02010600030101010101" pitchFamily="2" charset="-122"/>
                <a:cs typeface="Times New Roman" panose="02020603050405020304" pitchFamily="18" charset="0"/>
              </a:rPr>
              <a:t> </a:t>
            </a:r>
            <a:r>
              <a:rPr lang="zh-CN" altLang="en-US" kern="100" dirty="0">
                <a:latin typeface="等线" panose="02010600030101010101" pitchFamily="2" charset="-122"/>
                <a:ea typeface="等线" panose="02010600030101010101" pitchFamily="2" charset="-122"/>
                <a:cs typeface="Times New Roman" panose="02020603050405020304" pitchFamily="18" charset="0"/>
              </a:rPr>
              <a:t>数据帧数。较小的数据包可降低流传输延迟，但会极大增加流吞吐量和数据存储需求。</a:t>
            </a:r>
          </a:p>
        </p:txBody>
      </p:sp>
      <p:sp>
        <p:nvSpPr>
          <p:cNvPr id="12" name="文本框 11">
            <a:extLst>
              <a:ext uri="{FF2B5EF4-FFF2-40B4-BE49-F238E27FC236}">
                <a16:creationId xmlns:a16="http://schemas.microsoft.com/office/drawing/2014/main" id="{1CB2450C-E9F6-4243-8719-9CCD5725DA93}"/>
              </a:ext>
            </a:extLst>
          </p:cNvPr>
          <p:cNvSpPr txBox="1"/>
          <p:nvPr/>
        </p:nvSpPr>
        <p:spPr>
          <a:xfrm>
            <a:off x="4859323" y="4496633"/>
            <a:ext cx="4495800" cy="1477328"/>
          </a:xfrm>
          <a:prstGeom prst="rect">
            <a:avLst/>
          </a:prstGeom>
          <a:noFill/>
        </p:spPr>
        <p:txBody>
          <a:bodyPr wrap="square">
            <a:spAutoFit/>
          </a:bodyPr>
          <a:lstStyle/>
          <a:p>
            <a:r>
              <a:rPr lang="en-US" altLang="zh-CN" b="0" i="0" dirty="0">
                <a:solidFill>
                  <a:srgbClr val="1C1F23"/>
                </a:solidFill>
                <a:effectLst/>
                <a:latin typeface="Inter"/>
              </a:rPr>
              <a:t>Primary output type</a:t>
            </a:r>
            <a:r>
              <a:rPr lang="zh-CN" altLang="en-US" b="0" i="0" dirty="0">
                <a:solidFill>
                  <a:srgbClr val="1C1F23"/>
                </a:solidFill>
                <a:effectLst/>
                <a:latin typeface="Inter"/>
              </a:rPr>
              <a:t>：</a:t>
            </a:r>
            <a:r>
              <a:rPr lang="en-US" altLang="zh-CN" b="0" i="0" dirty="0">
                <a:solidFill>
                  <a:srgbClr val="1C1F23"/>
                </a:solidFill>
                <a:effectLst/>
                <a:latin typeface="Inter"/>
              </a:rPr>
              <a:t>Linear phase</a:t>
            </a:r>
            <a:r>
              <a:rPr lang="zh-CN" altLang="en-US" b="0" i="0" dirty="0">
                <a:solidFill>
                  <a:srgbClr val="1C1F23"/>
                </a:solidFill>
                <a:effectLst/>
                <a:latin typeface="Inter"/>
              </a:rPr>
              <a:t>、</a:t>
            </a:r>
            <a:r>
              <a:rPr lang="en-US" altLang="zh-CN" b="0" i="0" dirty="0">
                <a:solidFill>
                  <a:srgbClr val="1C1F23"/>
                </a:solidFill>
                <a:effectLst/>
                <a:latin typeface="Inter"/>
              </a:rPr>
              <a:t>Minimum phase</a:t>
            </a:r>
            <a:r>
              <a:rPr lang="zh-CN" altLang="en-US" b="0" i="0" dirty="0">
                <a:solidFill>
                  <a:srgbClr val="1C1F23"/>
                </a:solidFill>
                <a:effectLst/>
                <a:latin typeface="Inter"/>
              </a:rPr>
              <a:t>、</a:t>
            </a:r>
            <a:r>
              <a:rPr lang="en-US" altLang="zh-CN" b="0" i="0" dirty="0">
                <a:solidFill>
                  <a:srgbClr val="1C1F23"/>
                </a:solidFill>
                <a:effectLst/>
                <a:latin typeface="Inter"/>
              </a:rPr>
              <a:t>Disabled</a:t>
            </a:r>
          </a:p>
          <a:p>
            <a:r>
              <a:rPr lang="en-US" altLang="zh-CN" dirty="0">
                <a:solidFill>
                  <a:srgbClr val="1C1F23"/>
                </a:solidFill>
                <a:latin typeface="Inter"/>
              </a:rPr>
              <a:t>Primary sample rate[Hz]</a:t>
            </a:r>
            <a:r>
              <a:rPr lang="zh-CN" altLang="en-US" dirty="0">
                <a:solidFill>
                  <a:srgbClr val="1C1F23"/>
                </a:solidFill>
                <a:latin typeface="Inter"/>
              </a:rPr>
              <a:t>：</a:t>
            </a:r>
            <a:r>
              <a:rPr lang="en-US" altLang="zh-CN" dirty="0">
                <a:solidFill>
                  <a:srgbClr val="1C1F23"/>
                </a:solidFill>
                <a:latin typeface="Inter"/>
              </a:rPr>
              <a:t>1-5000Hz</a:t>
            </a:r>
          </a:p>
          <a:p>
            <a:r>
              <a:rPr lang="en-US" altLang="zh-CN" dirty="0">
                <a:solidFill>
                  <a:srgbClr val="1C1F23"/>
                </a:solidFill>
                <a:latin typeface="Inter"/>
              </a:rPr>
              <a:t>Primary sample encoding:</a:t>
            </a:r>
            <a:r>
              <a:rPr lang="zh-CN" altLang="en-US" dirty="0">
                <a:solidFill>
                  <a:srgbClr val="1C1F23"/>
                </a:solidFill>
                <a:latin typeface="Inter"/>
              </a:rPr>
              <a:t>数据编码格式，未压缩</a:t>
            </a:r>
            <a:r>
              <a:rPr lang="en-US" altLang="zh-CN" dirty="0">
                <a:solidFill>
                  <a:srgbClr val="1C1F23"/>
                </a:solidFill>
                <a:latin typeface="Inter"/>
              </a:rPr>
              <a:t>Steim1 format</a:t>
            </a:r>
            <a:r>
              <a:rPr lang="zh-CN" altLang="en-US" dirty="0">
                <a:solidFill>
                  <a:srgbClr val="1C1F23"/>
                </a:solidFill>
                <a:latin typeface="Inter"/>
              </a:rPr>
              <a:t>格式和压缩</a:t>
            </a:r>
            <a:r>
              <a:rPr lang="en-US" altLang="zh-CN" dirty="0">
                <a:solidFill>
                  <a:srgbClr val="1C1F23"/>
                </a:solidFill>
                <a:latin typeface="Inter"/>
              </a:rPr>
              <a:t>Steim1</a:t>
            </a:r>
            <a:endParaRPr lang="zh-CN" alt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A765D016-65A7-4B29-88AC-78BF9A51F79B}"/>
              </a:ext>
            </a:extLst>
          </p:cNvPr>
          <p:cNvSpPr txBox="1"/>
          <p:nvPr/>
        </p:nvSpPr>
        <p:spPr>
          <a:xfrm>
            <a:off x="320879" y="884525"/>
            <a:ext cx="11759268" cy="923330"/>
          </a:xfrm>
          <a:prstGeom prst="rect">
            <a:avLst/>
          </a:prstGeom>
          <a:noFill/>
        </p:spPr>
        <p:txBody>
          <a:bodyPr wrap="square">
            <a:spAutoFit/>
          </a:bodyPr>
          <a:lstStyle/>
          <a:p>
            <a:r>
              <a:rPr lang="en-US" altLang="zh-CN" kern="100" dirty="0">
                <a:latin typeface="等线" panose="02010600030101010101" pitchFamily="2" charset="-122"/>
                <a:ea typeface="等线" panose="02010600030101010101" pitchFamily="2" charset="-122"/>
                <a:cs typeface="Times New Roman" panose="02020603050405020304" pitchFamily="18" charset="0"/>
              </a:rPr>
              <a:t>Steim1 </a:t>
            </a:r>
            <a:r>
              <a:rPr lang="zh-CN" altLang="en-US" kern="100" dirty="0">
                <a:latin typeface="等线" panose="02010600030101010101" pitchFamily="2" charset="-122"/>
                <a:ea typeface="等线" panose="02010600030101010101" pitchFamily="2" charset="-122"/>
                <a:cs typeface="Times New Roman" panose="02020603050405020304" pitchFamily="18" charset="0"/>
              </a:rPr>
              <a:t>是一种基于</a:t>
            </a:r>
            <a:r>
              <a:rPr lang="zh-CN" altLang="en-US" b="1" kern="100" dirty="0">
                <a:latin typeface="等线" panose="02010600030101010101" pitchFamily="2" charset="-122"/>
                <a:ea typeface="等线" panose="02010600030101010101" pitchFamily="2" charset="-122"/>
                <a:cs typeface="Times New Roman" panose="02020603050405020304" pitchFamily="18" charset="0"/>
              </a:rPr>
              <a:t>差值编码</a:t>
            </a:r>
            <a:r>
              <a:rPr lang="zh-CN" altLang="en-US" kern="100" dirty="0">
                <a:latin typeface="等线" panose="02010600030101010101" pitchFamily="2" charset="-122"/>
                <a:ea typeface="等线" panose="02010600030101010101" pitchFamily="2" charset="-122"/>
                <a:cs typeface="Times New Roman" panose="02020603050405020304" pitchFamily="18" charset="0"/>
              </a:rPr>
              <a:t>的压缩算法，属于</a:t>
            </a:r>
            <a:r>
              <a:rPr lang="zh-CN" altLang="en-US" b="1" kern="100" dirty="0">
                <a:latin typeface="等线" panose="02010600030101010101" pitchFamily="2" charset="-122"/>
                <a:ea typeface="等线" panose="02010600030101010101" pitchFamily="2" charset="-122"/>
                <a:cs typeface="Times New Roman" panose="02020603050405020304" pitchFamily="18" charset="0"/>
              </a:rPr>
              <a:t>有损压缩</a:t>
            </a:r>
            <a:r>
              <a:rPr lang="zh-CN" altLang="en-US" kern="100" dirty="0">
                <a:latin typeface="等线" panose="02010600030101010101" pitchFamily="2" charset="-122"/>
                <a:ea typeface="等线" panose="02010600030101010101" pitchFamily="2" charset="-122"/>
                <a:cs typeface="Times New Roman" panose="02020603050405020304" pitchFamily="18" charset="0"/>
              </a:rPr>
              <a:t>（但误差可控），适用于地震数据等时间序列信号。</a:t>
            </a:r>
            <a:br>
              <a:rPr lang="zh-CN" altLang="en-US" kern="100" dirty="0">
                <a:latin typeface="等线" panose="02010600030101010101" pitchFamily="2" charset="-122"/>
                <a:ea typeface="等线" panose="02010600030101010101" pitchFamily="2" charset="-122"/>
                <a:cs typeface="Times New Roman" panose="02020603050405020304" pitchFamily="18" charset="0"/>
              </a:rPr>
            </a:br>
            <a:r>
              <a:rPr lang="zh-CN" altLang="en-US" kern="100" dirty="0">
                <a:latin typeface="等线" panose="02010600030101010101" pitchFamily="2" charset="-122"/>
                <a:ea typeface="等线" panose="02010600030101010101" pitchFamily="2" charset="-122"/>
                <a:cs typeface="Times New Roman" panose="02020603050405020304" pitchFamily="18" charset="0"/>
              </a:rPr>
              <a:t>其核心原理是通过计算相邻样本的差值，并仅存储非零差值及必要的符号位，从而减少数据量。对于变化平缓的信号（如低频地震波），压缩效率较高，且能保留信号的主要特征。</a:t>
            </a:r>
          </a:p>
        </p:txBody>
      </p:sp>
      <p:sp>
        <p:nvSpPr>
          <p:cNvPr id="7" name="文本框 6">
            <a:extLst>
              <a:ext uri="{FF2B5EF4-FFF2-40B4-BE49-F238E27FC236}">
                <a16:creationId xmlns:a16="http://schemas.microsoft.com/office/drawing/2014/main" id="{C16B6246-8B81-445F-A2EC-72092A09C3D6}"/>
              </a:ext>
            </a:extLst>
          </p:cNvPr>
          <p:cNvSpPr txBox="1"/>
          <p:nvPr/>
        </p:nvSpPr>
        <p:spPr>
          <a:xfrm>
            <a:off x="320879" y="1724562"/>
            <a:ext cx="11474042" cy="1477328"/>
          </a:xfrm>
          <a:prstGeom prst="rect">
            <a:avLst/>
          </a:prstGeom>
          <a:noFill/>
        </p:spPr>
        <p:txBody>
          <a:bodyPr wrap="square">
            <a:spAutoFit/>
          </a:bodyPr>
          <a:lstStyle/>
          <a:p>
            <a:pPr algn="l"/>
            <a:r>
              <a:rPr lang="zh-CN" altLang="en-US" b="1" kern="100" dirty="0">
                <a:latin typeface="等线" panose="02010600030101010101" pitchFamily="2" charset="-122"/>
                <a:ea typeface="等线" panose="02010600030101010101" pitchFamily="2" charset="-122"/>
                <a:cs typeface="Times New Roman" panose="02020603050405020304" pitchFamily="18" charset="0"/>
              </a:rPr>
              <a:t>应用场景</a:t>
            </a:r>
          </a:p>
          <a:p>
            <a:pPr algn="l">
              <a:buFont typeface="Arial" panose="020B0604020202020204" pitchFamily="34" charset="0"/>
              <a:buChar char="•"/>
            </a:pPr>
            <a:r>
              <a:rPr lang="zh-CN" altLang="en-US" kern="100" dirty="0">
                <a:latin typeface="等线" panose="02010600030101010101" pitchFamily="2" charset="-122"/>
                <a:ea typeface="等线" panose="02010600030101010101" pitchFamily="2" charset="-122"/>
                <a:cs typeface="Times New Roman" panose="02020603050405020304" pitchFamily="18" charset="0"/>
              </a:rPr>
              <a:t>数据存储：当需要在有限存储空间内记录长时间序列数据时，</a:t>
            </a:r>
            <a:r>
              <a:rPr lang="en-US" altLang="zh-CN" kern="100" dirty="0">
                <a:latin typeface="等线" panose="02010600030101010101" pitchFamily="2" charset="-122"/>
                <a:ea typeface="等线" panose="02010600030101010101" pitchFamily="2" charset="-122"/>
                <a:cs typeface="Times New Roman" panose="02020603050405020304" pitchFamily="18" charset="0"/>
              </a:rPr>
              <a:t>Steim1 </a:t>
            </a:r>
            <a:r>
              <a:rPr lang="zh-CN" altLang="en-US" kern="100" dirty="0">
                <a:latin typeface="等线" panose="02010600030101010101" pitchFamily="2" charset="-122"/>
                <a:ea typeface="等线" panose="02010600030101010101" pitchFamily="2" charset="-122"/>
                <a:cs typeface="Times New Roman" panose="02020603050405020304" pitchFamily="18" charset="0"/>
              </a:rPr>
              <a:t>可显著降低存储占用。例如，内部存储（</a:t>
            </a:r>
            <a:r>
              <a:rPr lang="en-US" altLang="zh-CN" kern="100" dirty="0">
                <a:latin typeface="等线" panose="02010600030101010101" pitchFamily="2" charset="-122"/>
                <a:ea typeface="等线" panose="02010600030101010101" pitchFamily="2" charset="-122"/>
                <a:cs typeface="Times New Roman" panose="02020603050405020304" pitchFamily="18" charset="0"/>
              </a:rPr>
              <a:t>Store</a:t>
            </a:r>
            <a:r>
              <a:rPr lang="zh-CN" altLang="en-US" kern="100" dirty="0">
                <a:latin typeface="等线" panose="02010600030101010101" pitchFamily="2" charset="-122"/>
                <a:ea typeface="等线" panose="02010600030101010101" pitchFamily="2" charset="-122"/>
                <a:cs typeface="Times New Roman" panose="02020603050405020304" pitchFamily="18" charset="0"/>
              </a:rPr>
              <a:t>）和 </a:t>
            </a:r>
            <a:r>
              <a:rPr lang="en-US" altLang="zh-CN" kern="100" dirty="0">
                <a:latin typeface="等线" panose="02010600030101010101" pitchFamily="2" charset="-122"/>
                <a:ea typeface="等线" panose="02010600030101010101" pitchFamily="2" charset="-122"/>
                <a:cs typeface="Times New Roman" panose="02020603050405020304" pitchFamily="18" charset="0"/>
              </a:rPr>
              <a:t>SD </a:t>
            </a:r>
            <a:r>
              <a:rPr lang="zh-CN" altLang="en-US" kern="100" dirty="0">
                <a:latin typeface="等线" panose="02010600030101010101" pitchFamily="2" charset="-122"/>
                <a:ea typeface="等线" panose="02010600030101010101" pitchFamily="2" charset="-122"/>
                <a:cs typeface="Times New Roman" panose="02020603050405020304" pitchFamily="18" charset="0"/>
              </a:rPr>
              <a:t>卡存档支持 </a:t>
            </a:r>
            <a:r>
              <a:rPr lang="en-US" altLang="zh-CN" kern="100" dirty="0" err="1">
                <a:latin typeface="等线" panose="02010600030101010101" pitchFamily="2" charset="-122"/>
                <a:ea typeface="等线" panose="02010600030101010101" pitchFamily="2" charset="-122"/>
                <a:cs typeface="Times New Roman" panose="02020603050405020304" pitchFamily="18" charset="0"/>
              </a:rPr>
              <a:t>Steim</a:t>
            </a:r>
            <a:r>
              <a:rPr lang="en-US" altLang="zh-CN" kern="100" dirty="0">
                <a:latin typeface="等线" panose="02010600030101010101" pitchFamily="2" charset="-122"/>
                <a:ea typeface="等线" panose="02010600030101010101" pitchFamily="2" charset="-122"/>
                <a:cs typeface="Times New Roman" panose="02020603050405020304" pitchFamily="18" charset="0"/>
              </a:rPr>
              <a:t> </a:t>
            </a:r>
            <a:r>
              <a:rPr lang="zh-CN" altLang="en-US" kern="100" dirty="0">
                <a:latin typeface="等线" panose="02010600030101010101" pitchFamily="2" charset="-122"/>
                <a:ea typeface="等线" panose="02010600030101010101" pitchFamily="2" charset="-122"/>
                <a:cs typeface="Times New Roman" panose="02020603050405020304" pitchFamily="18" charset="0"/>
              </a:rPr>
              <a:t>压缩格式 。</a:t>
            </a:r>
          </a:p>
          <a:p>
            <a:pPr algn="l">
              <a:buFont typeface="Arial" panose="020B0604020202020204" pitchFamily="34" charset="0"/>
              <a:buChar char="•"/>
            </a:pPr>
            <a:r>
              <a:rPr lang="zh-CN" altLang="en-US" kern="100" dirty="0">
                <a:latin typeface="等线" panose="02010600030101010101" pitchFamily="2" charset="-122"/>
                <a:ea typeface="等线" panose="02010600030101010101" pitchFamily="2" charset="-122"/>
                <a:cs typeface="Times New Roman" panose="02020603050405020304" pitchFamily="18" charset="0"/>
              </a:rPr>
              <a:t>流传输：在网络带宽有限的场景下，压缩后的数据可减少传输延迟和流量消耗，同时维持数据的可用性。例如，通过 </a:t>
            </a:r>
            <a:r>
              <a:rPr lang="en-US" altLang="zh-CN" kern="100" dirty="0">
                <a:latin typeface="等线" panose="02010600030101010101" pitchFamily="2" charset="-122"/>
                <a:ea typeface="等线" panose="02010600030101010101" pitchFamily="2" charset="-122"/>
                <a:cs typeface="Times New Roman" panose="02020603050405020304" pitchFamily="18" charset="0"/>
              </a:rPr>
              <a:t>UDP/HTTP </a:t>
            </a:r>
            <a:r>
              <a:rPr lang="zh-CN" altLang="en-US" kern="100" dirty="0">
                <a:latin typeface="等线" panose="02010600030101010101" pitchFamily="2" charset="-122"/>
                <a:ea typeface="等线" panose="02010600030101010101" pitchFamily="2" charset="-122"/>
                <a:cs typeface="Times New Roman" panose="02020603050405020304" pitchFamily="18" charset="0"/>
              </a:rPr>
              <a:t>流传输时，可配置 </a:t>
            </a:r>
            <a:r>
              <a:rPr lang="en-US" altLang="zh-CN" kern="100" dirty="0" err="1">
                <a:latin typeface="等线" panose="02010600030101010101" pitchFamily="2" charset="-122"/>
                <a:ea typeface="等线" panose="02010600030101010101" pitchFamily="2" charset="-122"/>
                <a:cs typeface="Times New Roman" panose="02020603050405020304" pitchFamily="18" charset="0"/>
              </a:rPr>
              <a:t>Steim</a:t>
            </a:r>
            <a:r>
              <a:rPr lang="en-US" altLang="zh-CN" kern="100" dirty="0">
                <a:latin typeface="等线" panose="02010600030101010101" pitchFamily="2" charset="-122"/>
                <a:ea typeface="等线" panose="02010600030101010101" pitchFamily="2" charset="-122"/>
                <a:cs typeface="Times New Roman" panose="02020603050405020304" pitchFamily="18" charset="0"/>
              </a:rPr>
              <a:t> </a:t>
            </a:r>
            <a:r>
              <a:rPr lang="zh-CN" altLang="en-US" kern="100" dirty="0">
                <a:latin typeface="等线" panose="02010600030101010101" pitchFamily="2" charset="-122"/>
                <a:ea typeface="等线" panose="02010600030101010101" pitchFamily="2" charset="-122"/>
                <a:cs typeface="Times New Roman" panose="02020603050405020304" pitchFamily="18" charset="0"/>
              </a:rPr>
              <a:t>压缩以优化传输效率 。</a:t>
            </a:r>
          </a:p>
        </p:txBody>
      </p:sp>
      <p:sp>
        <p:nvSpPr>
          <p:cNvPr id="9" name="文本框 8">
            <a:extLst>
              <a:ext uri="{FF2B5EF4-FFF2-40B4-BE49-F238E27FC236}">
                <a16:creationId xmlns:a16="http://schemas.microsoft.com/office/drawing/2014/main" id="{0F195F88-E269-4E6F-8854-B057C8159395}"/>
              </a:ext>
            </a:extLst>
          </p:cNvPr>
          <p:cNvSpPr txBox="1"/>
          <p:nvPr/>
        </p:nvSpPr>
        <p:spPr>
          <a:xfrm>
            <a:off x="320879" y="3180890"/>
            <a:ext cx="11658600" cy="923330"/>
          </a:xfrm>
          <a:prstGeom prst="rect">
            <a:avLst/>
          </a:prstGeom>
          <a:noFill/>
        </p:spPr>
        <p:txBody>
          <a:bodyPr wrap="square">
            <a:spAutoFit/>
          </a:bodyPr>
          <a:lstStyle/>
          <a:p>
            <a:pPr algn="l"/>
            <a:r>
              <a:rPr lang="zh-CN" altLang="en-US" b="1" kern="100" dirty="0">
                <a:latin typeface="等线" panose="02010600030101010101" pitchFamily="2" charset="-122"/>
                <a:ea typeface="等线" panose="02010600030101010101" pitchFamily="2" charset="-122"/>
                <a:cs typeface="Times New Roman" panose="02020603050405020304" pitchFamily="18" charset="0"/>
              </a:rPr>
              <a:t>优势与局限性</a:t>
            </a:r>
          </a:p>
          <a:p>
            <a:pPr algn="l">
              <a:buFont typeface="Arial" panose="020B0604020202020204" pitchFamily="34" charset="0"/>
              <a:buChar char="•"/>
            </a:pPr>
            <a:r>
              <a:rPr lang="zh-CN" altLang="en-US" b="1" kern="100" dirty="0">
                <a:latin typeface="等线" panose="02010600030101010101" pitchFamily="2" charset="-122"/>
                <a:ea typeface="等线" panose="02010600030101010101" pitchFamily="2" charset="-122"/>
                <a:cs typeface="Times New Roman" panose="02020603050405020304" pitchFamily="18" charset="0"/>
              </a:rPr>
              <a:t>优势</a:t>
            </a:r>
            <a:r>
              <a:rPr lang="zh-CN" altLang="en-US" kern="100" dirty="0">
                <a:latin typeface="等线" panose="02010600030101010101" pitchFamily="2" charset="-122"/>
                <a:ea typeface="等线" panose="02010600030101010101" pitchFamily="2" charset="-122"/>
                <a:cs typeface="Times New Roman" panose="02020603050405020304" pitchFamily="18" charset="0"/>
              </a:rPr>
              <a:t>：压缩比高（通常可达 </a:t>
            </a:r>
            <a:r>
              <a:rPr lang="en-US" altLang="zh-CN" kern="100" dirty="0">
                <a:latin typeface="等线" panose="02010600030101010101" pitchFamily="2" charset="-122"/>
                <a:ea typeface="等线" panose="02010600030101010101" pitchFamily="2" charset="-122"/>
                <a:cs typeface="Times New Roman" panose="02020603050405020304" pitchFamily="18" charset="0"/>
              </a:rPr>
              <a:t>2:1 </a:t>
            </a:r>
            <a:r>
              <a:rPr lang="zh-CN" altLang="en-US" kern="100" dirty="0">
                <a:latin typeface="等线" panose="02010600030101010101" pitchFamily="2" charset="-122"/>
                <a:ea typeface="等线" panose="02010600030101010101" pitchFamily="2" charset="-122"/>
                <a:cs typeface="Times New Roman" panose="02020603050405020304" pitchFamily="18" charset="0"/>
              </a:rPr>
              <a:t>至 </a:t>
            </a:r>
            <a:r>
              <a:rPr lang="en-US" altLang="zh-CN" kern="100" dirty="0">
                <a:latin typeface="等线" panose="02010600030101010101" pitchFamily="2" charset="-122"/>
                <a:ea typeface="等线" panose="02010600030101010101" pitchFamily="2" charset="-122"/>
                <a:cs typeface="Times New Roman" panose="02020603050405020304" pitchFamily="18" charset="0"/>
              </a:rPr>
              <a:t>5:1</a:t>
            </a:r>
            <a:r>
              <a:rPr lang="zh-CN" altLang="en-US" kern="100" dirty="0">
                <a:latin typeface="等线" panose="02010600030101010101" pitchFamily="2" charset="-122"/>
                <a:ea typeface="等线" panose="02010600030101010101" pitchFamily="2" charset="-122"/>
                <a:cs typeface="Times New Roman" panose="02020603050405020304" pitchFamily="18" charset="0"/>
              </a:rPr>
              <a:t>），计算复杂度低，适合实时处理。</a:t>
            </a:r>
          </a:p>
          <a:p>
            <a:pPr algn="l">
              <a:buFont typeface="Arial" panose="020B0604020202020204" pitchFamily="34" charset="0"/>
              <a:buChar char="•"/>
            </a:pPr>
            <a:r>
              <a:rPr lang="zh-CN" altLang="en-US" b="1" kern="100" dirty="0">
                <a:latin typeface="等线" panose="02010600030101010101" pitchFamily="2" charset="-122"/>
                <a:ea typeface="等线" panose="02010600030101010101" pitchFamily="2" charset="-122"/>
                <a:cs typeface="Times New Roman" panose="02020603050405020304" pitchFamily="18" charset="0"/>
              </a:rPr>
              <a:t>局限性</a:t>
            </a:r>
            <a:r>
              <a:rPr lang="zh-CN" altLang="en-US" kern="100" dirty="0">
                <a:latin typeface="等线" panose="02010600030101010101" pitchFamily="2" charset="-122"/>
                <a:ea typeface="等线" panose="02010600030101010101" pitchFamily="2" charset="-122"/>
                <a:cs typeface="Times New Roman" panose="02020603050405020304" pitchFamily="18" charset="0"/>
              </a:rPr>
              <a:t>：存在轻微数据损失，但对于地震监测等场景，误差通常在可接受范围内。</a:t>
            </a:r>
          </a:p>
        </p:txBody>
      </p:sp>
      <p:pic>
        <p:nvPicPr>
          <p:cNvPr id="11" name="图片 10">
            <a:extLst>
              <a:ext uri="{FF2B5EF4-FFF2-40B4-BE49-F238E27FC236}">
                <a16:creationId xmlns:a16="http://schemas.microsoft.com/office/drawing/2014/main" id="{67260299-763B-4DE4-A59E-E725AD2EB3B5}"/>
              </a:ext>
            </a:extLst>
          </p:cNvPr>
          <p:cNvPicPr>
            <a:picLocks noChangeAspect="1"/>
          </p:cNvPicPr>
          <p:nvPr/>
        </p:nvPicPr>
        <p:blipFill>
          <a:blip r:embed="rId2"/>
          <a:stretch>
            <a:fillRect/>
          </a:stretch>
        </p:blipFill>
        <p:spPr>
          <a:xfrm>
            <a:off x="3634181" y="4057329"/>
            <a:ext cx="3924300" cy="2259236"/>
          </a:xfrm>
          <a:prstGeom prst="rect">
            <a:avLst/>
          </a:prstGeom>
        </p:spPr>
      </p:pic>
    </p:spTree>
    <p:extLst>
      <p:ext uri="{BB962C8B-B14F-4D97-AF65-F5344CB8AC3E}">
        <p14:creationId xmlns:p14="http://schemas.microsoft.com/office/powerpoint/2010/main" val="21604752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127058" y="809625"/>
            <a:ext cx="4763724" cy="2450630"/>
          </a:xfrm>
          <a:prstGeom prst="rect">
            <a:avLst/>
          </a:prstGeom>
        </p:spPr>
      </p:pic>
      <p:pic>
        <p:nvPicPr>
          <p:cNvPr id="5" name="图片 4"/>
          <p:cNvPicPr>
            <a:picLocks noChangeAspect="1"/>
          </p:cNvPicPr>
          <p:nvPr/>
        </p:nvPicPr>
        <p:blipFill>
          <a:blip r:embed="rId3"/>
          <a:stretch>
            <a:fillRect/>
          </a:stretch>
        </p:blipFill>
        <p:spPr>
          <a:xfrm>
            <a:off x="4890782" y="805355"/>
            <a:ext cx="4219575" cy="2009775"/>
          </a:xfrm>
          <a:prstGeom prst="rect">
            <a:avLst/>
          </a:prstGeom>
        </p:spPr>
      </p:pic>
      <p:pic>
        <p:nvPicPr>
          <p:cNvPr id="7" name="图片 6"/>
          <p:cNvPicPr>
            <a:picLocks noChangeAspect="1"/>
          </p:cNvPicPr>
          <p:nvPr/>
        </p:nvPicPr>
        <p:blipFill>
          <a:blip r:embed="rId4"/>
          <a:stretch>
            <a:fillRect/>
          </a:stretch>
        </p:blipFill>
        <p:spPr>
          <a:xfrm>
            <a:off x="9254106" y="943467"/>
            <a:ext cx="2114550" cy="1733550"/>
          </a:xfrm>
          <a:prstGeom prst="rect">
            <a:avLst/>
          </a:prstGeom>
        </p:spPr>
      </p:pic>
      <p:sp>
        <p:nvSpPr>
          <p:cNvPr id="6" name="文本框 5">
            <a:extLst>
              <a:ext uri="{FF2B5EF4-FFF2-40B4-BE49-F238E27FC236}">
                <a16:creationId xmlns:a16="http://schemas.microsoft.com/office/drawing/2014/main" id="{45E449A4-0F67-4318-903B-30E2C93B550F}"/>
              </a:ext>
            </a:extLst>
          </p:cNvPr>
          <p:cNvSpPr txBox="1"/>
          <p:nvPr/>
        </p:nvSpPr>
        <p:spPr>
          <a:xfrm>
            <a:off x="54091" y="3264525"/>
            <a:ext cx="12083818" cy="2893100"/>
          </a:xfrm>
          <a:prstGeom prst="rect">
            <a:avLst/>
          </a:prstGeom>
          <a:noFill/>
        </p:spPr>
        <p:txBody>
          <a:bodyPr wrap="square">
            <a:spAutoFit/>
          </a:bodyPr>
          <a:lstStyle/>
          <a:p>
            <a:pPr>
              <a:buFont typeface="+mj-lt"/>
              <a:buAutoNum type="arabicPeriod"/>
            </a:pPr>
            <a:r>
              <a:rPr lang="en-US" altLang="zh-CN" sz="1400" b="1" kern="100" dirty="0">
                <a:latin typeface="等线" panose="02010600030101010101" pitchFamily="2" charset="-122"/>
                <a:ea typeface="等线" panose="02010600030101010101" pitchFamily="2" charset="-122"/>
                <a:cs typeface="Times New Roman" panose="02020603050405020304" pitchFamily="18" charset="0"/>
              </a:rPr>
              <a:t>High pass order</a:t>
            </a:r>
            <a:r>
              <a:rPr lang="zh-CN" altLang="en-US" sz="1400" b="1" kern="100" dirty="0">
                <a:latin typeface="等线" panose="02010600030101010101" pitchFamily="2" charset="-122"/>
                <a:ea typeface="等线" panose="02010600030101010101" pitchFamily="2" charset="-122"/>
                <a:cs typeface="Times New Roman" panose="02020603050405020304" pitchFamily="18" charset="0"/>
              </a:rPr>
              <a:t>（高通滤波器阶数）：</a:t>
            </a:r>
            <a:r>
              <a:rPr lang="zh-CN" altLang="en-US" sz="1400" kern="100" dirty="0">
                <a:latin typeface="等线" panose="02010600030101010101" pitchFamily="2" charset="-122"/>
                <a:ea typeface="等线" panose="02010600030101010101" pitchFamily="2" charset="-122"/>
                <a:cs typeface="Times New Roman" panose="02020603050405020304" pitchFamily="18" charset="0"/>
              </a:rPr>
              <a:t>该设置决定了应用于输出数据的高通滤波器的阶数，且高通滤波器阶数与低通滤波器阶数之和不能超过 </a:t>
            </a:r>
            <a:r>
              <a:rPr lang="en-US" altLang="zh-CN" sz="1400" kern="100" dirty="0">
                <a:latin typeface="等线" panose="02010600030101010101" pitchFamily="2" charset="-122"/>
                <a:ea typeface="等线" panose="02010600030101010101" pitchFamily="2" charset="-122"/>
                <a:cs typeface="Times New Roman" panose="02020603050405020304" pitchFamily="18" charset="0"/>
              </a:rPr>
              <a:t>5</a:t>
            </a:r>
            <a:r>
              <a:rPr lang="zh-CN" altLang="en-US" sz="1400" kern="100" dirty="0">
                <a:latin typeface="等线" panose="02010600030101010101" pitchFamily="2" charset="-122"/>
                <a:ea typeface="等线" panose="02010600030101010101" pitchFamily="2" charset="-122"/>
                <a:cs typeface="Times New Roman" panose="02020603050405020304" pitchFamily="18" charset="0"/>
              </a:rPr>
              <a:t>。阶数越高，滤波器对低频信号的衰减能力越强，信号通过时的相位变化也可能越大。比如在监测地震活动时，较高的高通滤波器阶数可有效去除低频的干扰信号，使监测数据更能反映地震波的有效信息。在一些低频干扰较为严重的环境中，适当提高高通滤波器阶数，可以更好地突出高频的地震信号特征，便于后续分析。</a:t>
            </a:r>
            <a:endParaRPr lang="en-US" altLang="zh-CN" sz="1400" kern="100" dirty="0">
              <a:latin typeface="等线" panose="02010600030101010101" pitchFamily="2" charset="-122"/>
              <a:ea typeface="等线" panose="02010600030101010101" pitchFamily="2" charset="-122"/>
              <a:cs typeface="Times New Roman" panose="02020603050405020304" pitchFamily="18" charset="0"/>
            </a:endParaRPr>
          </a:p>
          <a:p>
            <a:pPr algn="l">
              <a:buFont typeface="+mj-lt"/>
              <a:buAutoNum type="arabicPeriod"/>
            </a:pPr>
            <a:r>
              <a:rPr lang="en-US" altLang="zh-CN" sz="1400" b="1" kern="100" dirty="0">
                <a:latin typeface="等线" panose="02010600030101010101" pitchFamily="2" charset="-122"/>
                <a:ea typeface="等线" panose="02010600030101010101" pitchFamily="2" charset="-122"/>
                <a:cs typeface="Times New Roman" panose="02020603050405020304" pitchFamily="18" charset="0"/>
              </a:rPr>
              <a:t>High pass frequency [Hz]</a:t>
            </a:r>
            <a:r>
              <a:rPr lang="zh-CN" altLang="en-US" sz="1400" b="1" kern="100" dirty="0">
                <a:latin typeface="等线" panose="02010600030101010101" pitchFamily="2" charset="-122"/>
                <a:ea typeface="等线" panose="02010600030101010101" pitchFamily="2" charset="-122"/>
                <a:cs typeface="Times New Roman" panose="02020603050405020304" pitchFamily="18" charset="0"/>
              </a:rPr>
              <a:t>（高通频率）：</a:t>
            </a:r>
            <a:r>
              <a:rPr lang="zh-CN" altLang="en-US" sz="1400" kern="100" dirty="0">
                <a:latin typeface="等线" panose="02010600030101010101" pitchFamily="2" charset="-122"/>
                <a:ea typeface="等线" panose="02010600030101010101" pitchFamily="2" charset="-122"/>
                <a:cs typeface="Times New Roman" panose="02020603050405020304" pitchFamily="18" charset="0"/>
              </a:rPr>
              <a:t>这是高通滤波器的 </a:t>
            </a:r>
            <a:r>
              <a:rPr lang="en-US" altLang="zh-CN" sz="1400" kern="100" dirty="0">
                <a:latin typeface="等线" panose="02010600030101010101" pitchFamily="2" charset="-122"/>
                <a:ea typeface="等线" panose="02010600030101010101" pitchFamily="2" charset="-122"/>
                <a:cs typeface="Times New Roman" panose="02020603050405020304" pitchFamily="18" charset="0"/>
              </a:rPr>
              <a:t>3 dB corner </a:t>
            </a:r>
            <a:r>
              <a:rPr lang="zh-CN" altLang="en-US" sz="1400" kern="100" dirty="0">
                <a:latin typeface="等线" panose="02010600030101010101" pitchFamily="2" charset="-122"/>
                <a:ea typeface="等线" panose="02010600030101010101" pitchFamily="2" charset="-122"/>
                <a:cs typeface="Times New Roman" panose="02020603050405020304" pitchFamily="18" charset="0"/>
              </a:rPr>
              <a:t>频率（即信号衰减到原来幅度的 </a:t>
            </a:r>
            <a:r>
              <a:rPr lang="en-US" altLang="zh-CN" sz="1400" kern="100" dirty="0">
                <a:latin typeface="等线" panose="02010600030101010101" pitchFamily="2" charset="-122"/>
                <a:ea typeface="等线" panose="02010600030101010101" pitchFamily="2" charset="-122"/>
                <a:cs typeface="Times New Roman" panose="02020603050405020304" pitchFamily="18" charset="0"/>
              </a:rPr>
              <a:t>0.707 </a:t>
            </a:r>
            <a:r>
              <a:rPr lang="zh-CN" altLang="en-US" sz="1400" kern="100" dirty="0">
                <a:latin typeface="等线" panose="02010600030101010101" pitchFamily="2" charset="-122"/>
                <a:ea typeface="等线" panose="02010600030101010101" pitchFamily="2" charset="-122"/>
                <a:cs typeface="Times New Roman" panose="02020603050405020304" pitchFamily="18" charset="0"/>
              </a:rPr>
              <a:t>倍时对应的频率），当高通滤波器阶数不为零时生效。该频率与采样率的比值必须在 </a:t>
            </a:r>
            <a:r>
              <a:rPr lang="en-US" altLang="zh-CN" sz="1400" kern="100" dirty="0">
                <a:latin typeface="等线" panose="02010600030101010101" pitchFamily="2" charset="-122"/>
                <a:ea typeface="等线" panose="02010600030101010101" pitchFamily="2" charset="-122"/>
                <a:cs typeface="Times New Roman" panose="02020603050405020304" pitchFamily="18" charset="0"/>
              </a:rPr>
              <a:t>0.000001 </a:t>
            </a:r>
            <a:r>
              <a:rPr lang="zh-CN" altLang="en-US" sz="1400" kern="100" dirty="0">
                <a:latin typeface="等线" panose="02010600030101010101" pitchFamily="2" charset="-122"/>
                <a:ea typeface="等线" panose="02010600030101010101" pitchFamily="2" charset="-122"/>
                <a:cs typeface="Times New Roman" panose="02020603050405020304" pitchFamily="18" charset="0"/>
              </a:rPr>
              <a:t>和 </a:t>
            </a:r>
            <a:r>
              <a:rPr lang="en-US" altLang="zh-CN" sz="1400" kern="100" dirty="0">
                <a:latin typeface="等线" panose="02010600030101010101" pitchFamily="2" charset="-122"/>
                <a:ea typeface="等线" panose="02010600030101010101" pitchFamily="2" charset="-122"/>
                <a:cs typeface="Times New Roman" panose="02020603050405020304" pitchFamily="18" charset="0"/>
              </a:rPr>
              <a:t>0.499999 </a:t>
            </a:r>
            <a:r>
              <a:rPr lang="zh-CN" altLang="en-US" sz="1400" kern="100" dirty="0">
                <a:latin typeface="等线" panose="02010600030101010101" pitchFamily="2" charset="-122"/>
                <a:ea typeface="等线" panose="02010600030101010101" pitchFamily="2" charset="-122"/>
                <a:cs typeface="Times New Roman" panose="02020603050405020304" pitchFamily="18" charset="0"/>
              </a:rPr>
              <a:t>之间。此参数用于确定高通滤波器允许通过的最低频率，低于该频率的信号将被衰减。在实际应用中，若已知监测区域的地震波主要频率范围，可通过合理设置高通频率，过滤掉低于该频率的噪声或其他无关低频信号 。</a:t>
            </a:r>
          </a:p>
          <a:p>
            <a:pPr algn="l">
              <a:buFont typeface="+mj-lt"/>
              <a:buAutoNum type="arabicPeriod"/>
            </a:pPr>
            <a:r>
              <a:rPr lang="en-US" altLang="zh-CN" sz="1400" b="1" kern="100" dirty="0">
                <a:latin typeface="等线" panose="02010600030101010101" pitchFamily="2" charset="-122"/>
                <a:ea typeface="等线" panose="02010600030101010101" pitchFamily="2" charset="-122"/>
                <a:cs typeface="Times New Roman" panose="02020603050405020304" pitchFamily="18" charset="0"/>
              </a:rPr>
              <a:t>Low pass order</a:t>
            </a:r>
            <a:r>
              <a:rPr lang="zh-CN" altLang="en-US" sz="1400" b="1" kern="100" dirty="0">
                <a:latin typeface="等线" panose="02010600030101010101" pitchFamily="2" charset="-122"/>
                <a:ea typeface="等线" panose="02010600030101010101" pitchFamily="2" charset="-122"/>
                <a:cs typeface="Times New Roman" panose="02020603050405020304" pitchFamily="18" charset="0"/>
              </a:rPr>
              <a:t>（低通滤波器阶数）：</a:t>
            </a:r>
            <a:r>
              <a:rPr lang="zh-CN" altLang="en-US" sz="1400" kern="100" dirty="0">
                <a:latin typeface="等线" panose="02010600030101010101" pitchFamily="2" charset="-122"/>
                <a:ea typeface="等线" panose="02010600030101010101" pitchFamily="2" charset="-122"/>
                <a:cs typeface="Times New Roman" panose="02020603050405020304" pitchFamily="18" charset="0"/>
              </a:rPr>
              <a:t>用于设置应用于输出数据的低通滤波器的阶数，同样，它与高通滤波器阶数之和不能超过 </a:t>
            </a:r>
            <a:r>
              <a:rPr lang="en-US" altLang="zh-CN" sz="1400" kern="100" dirty="0">
                <a:latin typeface="等线" panose="02010600030101010101" pitchFamily="2" charset="-122"/>
                <a:ea typeface="等线" panose="02010600030101010101" pitchFamily="2" charset="-122"/>
                <a:cs typeface="Times New Roman" panose="02020603050405020304" pitchFamily="18" charset="0"/>
              </a:rPr>
              <a:t>5</a:t>
            </a:r>
            <a:r>
              <a:rPr lang="zh-CN" altLang="en-US" sz="1400" kern="100" dirty="0">
                <a:latin typeface="等线" panose="02010600030101010101" pitchFamily="2" charset="-122"/>
                <a:ea typeface="等线" panose="02010600030101010101" pitchFamily="2" charset="-122"/>
                <a:cs typeface="Times New Roman" panose="02020603050405020304" pitchFamily="18" charset="0"/>
              </a:rPr>
              <a:t>。低通滤波器阶数影响对高频信号的衰减效果，阶数越高，对高频信号的衰减作用越明显。在地震监测中，如果存在一些高频的电气干扰信号，可通过提高低通滤波器阶数来抑制这些干扰，使数据更能准确反映地震波的真实情况。</a:t>
            </a:r>
          </a:p>
          <a:p>
            <a:pPr algn="l">
              <a:buFont typeface="+mj-lt"/>
              <a:buAutoNum type="arabicPeriod"/>
            </a:pPr>
            <a:r>
              <a:rPr lang="en-US" altLang="zh-CN" sz="1400" b="1" kern="100" dirty="0">
                <a:latin typeface="等线" panose="02010600030101010101" pitchFamily="2" charset="-122"/>
                <a:ea typeface="等线" panose="02010600030101010101" pitchFamily="2" charset="-122"/>
                <a:cs typeface="Times New Roman" panose="02020603050405020304" pitchFamily="18" charset="0"/>
              </a:rPr>
              <a:t>Low pass frequency [Hz]</a:t>
            </a:r>
            <a:r>
              <a:rPr lang="zh-CN" altLang="en-US" sz="1400" b="1" kern="100" dirty="0">
                <a:latin typeface="等线" panose="02010600030101010101" pitchFamily="2" charset="-122"/>
                <a:ea typeface="等线" panose="02010600030101010101" pitchFamily="2" charset="-122"/>
                <a:cs typeface="Times New Roman" panose="02020603050405020304" pitchFamily="18" charset="0"/>
              </a:rPr>
              <a:t>（低通频率）：</a:t>
            </a:r>
            <a:r>
              <a:rPr lang="zh-CN" altLang="en-US" sz="1400" kern="100" dirty="0">
                <a:latin typeface="等线" panose="02010600030101010101" pitchFamily="2" charset="-122"/>
                <a:ea typeface="等线" panose="02010600030101010101" pitchFamily="2" charset="-122"/>
                <a:cs typeface="Times New Roman" panose="02020603050405020304" pitchFamily="18" charset="0"/>
              </a:rPr>
              <a:t>是低通滤波器的 </a:t>
            </a:r>
            <a:r>
              <a:rPr lang="en-US" altLang="zh-CN" sz="1400" kern="100" dirty="0">
                <a:latin typeface="等线" panose="02010600030101010101" pitchFamily="2" charset="-122"/>
                <a:ea typeface="等线" panose="02010600030101010101" pitchFamily="2" charset="-122"/>
                <a:cs typeface="Times New Roman" panose="02020603050405020304" pitchFamily="18" charset="0"/>
              </a:rPr>
              <a:t>3 dB corner </a:t>
            </a:r>
            <a:r>
              <a:rPr lang="zh-CN" altLang="en-US" sz="1400" kern="100" dirty="0">
                <a:latin typeface="等线" panose="02010600030101010101" pitchFamily="2" charset="-122"/>
                <a:ea typeface="等线" panose="02010600030101010101" pitchFamily="2" charset="-122"/>
                <a:cs typeface="Times New Roman" panose="02020603050405020304" pitchFamily="18" charset="0"/>
              </a:rPr>
              <a:t>频率，在低通滤波器阶数不为零时起作用。该频率与采样率的比值也需在 </a:t>
            </a:r>
            <a:r>
              <a:rPr lang="en-US" altLang="zh-CN" sz="1400" kern="100" dirty="0">
                <a:latin typeface="等线" panose="02010600030101010101" pitchFamily="2" charset="-122"/>
                <a:ea typeface="等线" panose="02010600030101010101" pitchFamily="2" charset="-122"/>
                <a:cs typeface="Times New Roman" panose="02020603050405020304" pitchFamily="18" charset="0"/>
              </a:rPr>
              <a:t>0.000001 </a:t>
            </a:r>
            <a:r>
              <a:rPr lang="zh-CN" altLang="en-US" sz="1400" kern="100" dirty="0">
                <a:latin typeface="等线" panose="02010600030101010101" pitchFamily="2" charset="-122"/>
                <a:ea typeface="等线" panose="02010600030101010101" pitchFamily="2" charset="-122"/>
                <a:cs typeface="Times New Roman" panose="02020603050405020304" pitchFamily="18" charset="0"/>
              </a:rPr>
              <a:t>和 </a:t>
            </a:r>
            <a:r>
              <a:rPr lang="en-US" altLang="zh-CN" sz="1400" kern="100" dirty="0">
                <a:latin typeface="等线" panose="02010600030101010101" pitchFamily="2" charset="-122"/>
                <a:ea typeface="等线" panose="02010600030101010101" pitchFamily="2" charset="-122"/>
                <a:cs typeface="Times New Roman" panose="02020603050405020304" pitchFamily="18" charset="0"/>
              </a:rPr>
              <a:t>0.499999 </a:t>
            </a:r>
            <a:r>
              <a:rPr lang="zh-CN" altLang="en-US" sz="1400" kern="100" dirty="0">
                <a:latin typeface="等线" panose="02010600030101010101" pitchFamily="2" charset="-122"/>
                <a:ea typeface="等线" panose="02010600030101010101" pitchFamily="2" charset="-122"/>
                <a:cs typeface="Times New Roman" panose="02020603050405020304" pitchFamily="18" charset="0"/>
              </a:rPr>
              <a:t>之间，用于确定低通滤波器允许通过的最高频率，高于此频率的信号会被衰减。比如在监测某些低频地震波时，设置合适的低通频率，可以防止高频噪声对低频地震波信号的干扰，保证数据的准确性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5895975" y="782793"/>
            <a:ext cx="2133600" cy="1952625"/>
          </a:xfrm>
          <a:prstGeom prst="rect">
            <a:avLst/>
          </a:prstGeom>
        </p:spPr>
      </p:pic>
      <p:pic>
        <p:nvPicPr>
          <p:cNvPr id="4" name="图片 3"/>
          <p:cNvPicPr>
            <a:picLocks noChangeAspect="1"/>
          </p:cNvPicPr>
          <p:nvPr/>
        </p:nvPicPr>
        <p:blipFill>
          <a:blip r:embed="rId3"/>
          <a:stretch>
            <a:fillRect/>
          </a:stretch>
        </p:blipFill>
        <p:spPr>
          <a:xfrm>
            <a:off x="209550" y="782793"/>
            <a:ext cx="5557837" cy="2377762"/>
          </a:xfrm>
          <a:prstGeom prst="rect">
            <a:avLst/>
          </a:prstGeom>
        </p:spPr>
      </p:pic>
      <p:pic>
        <p:nvPicPr>
          <p:cNvPr id="6" name="图片 5"/>
          <p:cNvPicPr>
            <a:picLocks noChangeAspect="1"/>
          </p:cNvPicPr>
          <p:nvPr/>
        </p:nvPicPr>
        <p:blipFill>
          <a:blip r:embed="rId4"/>
          <a:stretch>
            <a:fillRect/>
          </a:stretch>
        </p:blipFill>
        <p:spPr>
          <a:xfrm>
            <a:off x="8972550" y="919162"/>
            <a:ext cx="2152650" cy="2714625"/>
          </a:xfrm>
          <a:prstGeom prst="rect">
            <a:avLst/>
          </a:prstGeom>
        </p:spPr>
      </p:pic>
      <p:sp>
        <p:nvSpPr>
          <p:cNvPr id="9" name="文本框 8">
            <a:extLst>
              <a:ext uri="{FF2B5EF4-FFF2-40B4-BE49-F238E27FC236}">
                <a16:creationId xmlns:a16="http://schemas.microsoft.com/office/drawing/2014/main" id="{2895AF38-C56F-48BD-86CA-93572962D1C1}"/>
              </a:ext>
            </a:extLst>
          </p:cNvPr>
          <p:cNvSpPr txBox="1"/>
          <p:nvPr/>
        </p:nvSpPr>
        <p:spPr>
          <a:xfrm>
            <a:off x="127932" y="3343997"/>
            <a:ext cx="11742490" cy="1384995"/>
          </a:xfrm>
          <a:prstGeom prst="rect">
            <a:avLst/>
          </a:prstGeom>
          <a:noFill/>
        </p:spPr>
        <p:txBody>
          <a:bodyPr wrap="square">
            <a:spAutoFit/>
          </a:bodyPr>
          <a:lstStyle/>
          <a:p>
            <a:pPr algn="l"/>
            <a:r>
              <a:rPr lang="zh-CN" altLang="en-US" sz="1400" b="1" kern="100" dirty="0">
                <a:latin typeface="等线" panose="02010600030101010101" pitchFamily="2" charset="-122"/>
                <a:ea typeface="等线" panose="02010600030101010101" pitchFamily="2" charset="-122"/>
                <a:cs typeface="Times New Roman" panose="02020603050405020304" pitchFamily="18" charset="0"/>
              </a:rPr>
              <a:t>触发输入滤波器的定义与作用</a:t>
            </a:r>
          </a:p>
          <a:p>
            <a:pPr algn="l"/>
            <a:r>
              <a:rPr lang="zh-CN" altLang="en-US" sz="1400" kern="100" dirty="0">
                <a:latin typeface="等线" panose="02010600030101010101" pitchFamily="2" charset="-122"/>
                <a:ea typeface="等线" panose="02010600030101010101" pitchFamily="2" charset="-122"/>
                <a:cs typeface="Times New Roman" panose="02020603050405020304" pitchFamily="18" charset="0"/>
              </a:rPr>
              <a:t>触发输入滤波器是一种</a:t>
            </a:r>
            <a:r>
              <a:rPr lang="zh-CN" altLang="en-US" sz="1400" b="1" kern="100" dirty="0">
                <a:latin typeface="等线" panose="02010600030101010101" pitchFamily="2" charset="-122"/>
                <a:ea typeface="等线" panose="02010600030101010101" pitchFamily="2" charset="-122"/>
                <a:cs typeface="Times New Roman" panose="02020603050405020304" pitchFamily="18" charset="0"/>
              </a:rPr>
              <a:t>通用带通滤波器</a:t>
            </a:r>
            <a:r>
              <a:rPr lang="zh-CN" altLang="en-US" sz="1400" kern="100" dirty="0">
                <a:latin typeface="等线" panose="02010600030101010101" pitchFamily="2" charset="-122"/>
                <a:ea typeface="等线" panose="02010600030101010101" pitchFamily="2" charset="-122"/>
                <a:cs typeface="Times New Roman" panose="02020603050405020304" pitchFamily="18" charset="0"/>
              </a:rPr>
              <a:t>，其功能是在通道数据被触发检测器（</a:t>
            </a:r>
            <a:r>
              <a:rPr lang="en-US" altLang="zh-CN" sz="1400" kern="100" dirty="0">
                <a:latin typeface="等线" panose="02010600030101010101" pitchFamily="2" charset="-122"/>
                <a:ea typeface="等线" panose="02010600030101010101" pitchFamily="2" charset="-122"/>
                <a:cs typeface="Times New Roman" panose="02020603050405020304" pitchFamily="18" charset="0"/>
              </a:rPr>
              <a:t>trigger detectors</a:t>
            </a:r>
            <a:r>
              <a:rPr lang="zh-CN" altLang="en-US" sz="1400" kern="100" dirty="0">
                <a:latin typeface="等线" panose="02010600030101010101" pitchFamily="2" charset="-122"/>
                <a:ea typeface="等线" panose="02010600030101010101" pitchFamily="2" charset="-122"/>
                <a:cs typeface="Times New Roman" panose="02020603050405020304" pitchFamily="18" charset="0"/>
              </a:rPr>
              <a:t>）处理</a:t>
            </a:r>
            <a:r>
              <a:rPr lang="zh-CN" altLang="en-US" sz="1400" b="1" kern="100" dirty="0">
                <a:latin typeface="等线" panose="02010600030101010101" pitchFamily="2" charset="-122"/>
                <a:ea typeface="等线" panose="02010600030101010101" pitchFamily="2" charset="-122"/>
                <a:cs typeface="Times New Roman" panose="02020603050405020304" pitchFamily="18" charset="0"/>
              </a:rPr>
              <a:t>之前</a:t>
            </a:r>
            <a:r>
              <a:rPr lang="zh-CN" altLang="en-US" sz="1400" kern="100" dirty="0">
                <a:latin typeface="等线" panose="02010600030101010101" pitchFamily="2" charset="-122"/>
                <a:ea typeface="等线" panose="02010600030101010101" pitchFamily="2" charset="-122"/>
                <a:cs typeface="Times New Roman" panose="02020603050405020304" pitchFamily="18" charset="0"/>
              </a:rPr>
              <a:t>，对数据进行频率过滤。具体作用包括：</a:t>
            </a:r>
          </a:p>
          <a:p>
            <a:pPr algn="l">
              <a:buFont typeface="+mj-lt"/>
              <a:buAutoNum type="arabicPeriod"/>
            </a:pPr>
            <a:r>
              <a:rPr lang="zh-CN" altLang="en-US" sz="1400" b="1" kern="100" dirty="0">
                <a:latin typeface="等线" panose="02010600030101010101" pitchFamily="2" charset="-122"/>
                <a:ea typeface="等线" panose="02010600030101010101" pitchFamily="2" charset="-122"/>
                <a:cs typeface="Times New Roman" panose="02020603050405020304" pitchFamily="18" charset="0"/>
              </a:rPr>
              <a:t>频率筛选：</a:t>
            </a:r>
            <a:r>
              <a:rPr lang="zh-CN" altLang="en-US" sz="1400" kern="100" dirty="0">
                <a:latin typeface="等线" panose="02010600030101010101" pitchFamily="2" charset="-122"/>
                <a:ea typeface="等线" panose="02010600030101010101" pitchFamily="2" charset="-122"/>
                <a:cs typeface="Times New Roman" panose="02020603050405020304" pitchFamily="18" charset="0"/>
              </a:rPr>
              <a:t>通过设定高通和低通频率范围，允许特定频段的信号通过，衰减或抑制其他频段的噪声或无关信号。例如，在地震监测中，可过滤掉低频环境振动或高频电磁干扰，保留与地震波相关的有效频率信号。</a:t>
            </a:r>
          </a:p>
          <a:p>
            <a:pPr algn="l">
              <a:buFont typeface="+mj-lt"/>
              <a:buAutoNum type="arabicPeriod"/>
            </a:pPr>
            <a:r>
              <a:rPr lang="zh-CN" altLang="en-US" sz="1400" b="1" kern="100" dirty="0">
                <a:latin typeface="等线" panose="02010600030101010101" pitchFamily="2" charset="-122"/>
                <a:ea typeface="等线" panose="02010600030101010101" pitchFamily="2" charset="-122"/>
                <a:cs typeface="Times New Roman" panose="02020603050405020304" pitchFamily="18" charset="0"/>
              </a:rPr>
              <a:t>优化触发检测：</a:t>
            </a:r>
            <a:r>
              <a:rPr lang="zh-CN" altLang="en-US" sz="1400" kern="100" dirty="0">
                <a:latin typeface="等线" panose="02010600030101010101" pitchFamily="2" charset="-122"/>
                <a:ea typeface="等线" panose="02010600030101010101" pitchFamily="2" charset="-122"/>
                <a:cs typeface="Times New Roman" panose="02020603050405020304" pitchFamily="18" charset="0"/>
              </a:rPr>
              <a:t>通过过滤噪声，提高触发检测器的准确性，减少误触发或漏触发的可能性。例如，若地震信号主要集中在 </a:t>
            </a:r>
            <a:r>
              <a:rPr lang="en-US" altLang="zh-CN" sz="1400" kern="100" dirty="0">
                <a:latin typeface="等线" panose="02010600030101010101" pitchFamily="2" charset="-122"/>
                <a:ea typeface="等线" panose="02010600030101010101" pitchFamily="2" charset="-122"/>
                <a:cs typeface="Times New Roman" panose="02020603050405020304" pitchFamily="18" charset="0"/>
              </a:rPr>
              <a:t>1-50 Hz </a:t>
            </a:r>
            <a:r>
              <a:rPr lang="zh-CN" altLang="en-US" sz="1400" kern="100" dirty="0">
                <a:latin typeface="等线" panose="02010600030101010101" pitchFamily="2" charset="-122"/>
                <a:ea typeface="等线" panose="02010600030101010101" pitchFamily="2" charset="-122"/>
                <a:cs typeface="Times New Roman" panose="02020603050405020304" pitchFamily="18" charset="0"/>
              </a:rPr>
              <a:t>频段，触发输入滤波器可设置为仅允许该频段信号通过，从而使后续触发算法更可靠地检测到真实地震事件。</a:t>
            </a:r>
          </a:p>
        </p:txBody>
      </p:sp>
      <p:sp>
        <p:nvSpPr>
          <p:cNvPr id="11" name="文本框 10">
            <a:extLst>
              <a:ext uri="{FF2B5EF4-FFF2-40B4-BE49-F238E27FC236}">
                <a16:creationId xmlns:a16="http://schemas.microsoft.com/office/drawing/2014/main" id="{49E7EC5C-7B80-4A2C-8CE2-94103FECD718}"/>
              </a:ext>
            </a:extLst>
          </p:cNvPr>
          <p:cNvSpPr txBox="1"/>
          <p:nvPr/>
        </p:nvSpPr>
        <p:spPr>
          <a:xfrm>
            <a:off x="127932" y="4728992"/>
            <a:ext cx="12064068" cy="1600438"/>
          </a:xfrm>
          <a:prstGeom prst="rect">
            <a:avLst/>
          </a:prstGeom>
          <a:noFill/>
        </p:spPr>
        <p:txBody>
          <a:bodyPr wrap="square">
            <a:spAutoFit/>
          </a:bodyPr>
          <a:lstStyle/>
          <a:p>
            <a:pPr algn="l"/>
            <a:r>
              <a:rPr lang="zh-CN" altLang="en-US" sz="1400" kern="100" dirty="0">
                <a:latin typeface="等线" panose="02010600030101010101" pitchFamily="2" charset="-122"/>
                <a:ea typeface="等线" panose="02010600030101010101" pitchFamily="2" charset="-122"/>
                <a:cs typeface="Times New Roman" panose="02020603050405020304" pitchFamily="18" charset="0"/>
              </a:rPr>
              <a:t>关键术语关联（文档标注引用）</a:t>
            </a:r>
          </a:p>
          <a:p>
            <a:pPr algn="l">
              <a:buFont typeface="Arial" panose="020B0604020202020204" pitchFamily="34" charset="0"/>
              <a:buChar char="•"/>
            </a:pPr>
            <a:r>
              <a:rPr lang="en-US" altLang="zh-CN" sz="1400" b="1" kern="100" dirty="0">
                <a:latin typeface="等线" panose="02010600030101010101" pitchFamily="2" charset="-122"/>
                <a:ea typeface="等线" panose="02010600030101010101" pitchFamily="2" charset="-122"/>
                <a:cs typeface="Times New Roman" panose="02020603050405020304" pitchFamily="18" charset="0"/>
              </a:rPr>
              <a:t>trigger1</a:t>
            </a:r>
            <a:r>
              <a:rPr lang="zh-CN" altLang="en-US" sz="1400" b="1" kern="100" dirty="0">
                <a:latin typeface="等线" panose="02010600030101010101" pitchFamily="2" charset="-122"/>
                <a:ea typeface="等线" panose="02010600030101010101" pitchFamily="2" charset="-122"/>
                <a:cs typeface="Times New Roman" panose="02020603050405020304" pitchFamily="18" charset="0"/>
              </a:rPr>
              <a:t>：</a:t>
            </a:r>
            <a:br>
              <a:rPr lang="zh-CN" altLang="en-US" sz="1400" kern="100" dirty="0">
                <a:latin typeface="等线" panose="02010600030101010101" pitchFamily="2" charset="-122"/>
                <a:ea typeface="等线" panose="02010600030101010101" pitchFamily="2" charset="-122"/>
                <a:cs typeface="Times New Roman" panose="02020603050405020304" pitchFamily="18" charset="0"/>
              </a:rPr>
            </a:br>
            <a:r>
              <a:rPr lang="zh-CN" altLang="en-US" sz="1400" kern="100" dirty="0">
                <a:latin typeface="等线" panose="02010600030101010101" pitchFamily="2" charset="-122"/>
                <a:ea typeface="等线" panose="02010600030101010101" pitchFamily="2" charset="-122"/>
                <a:cs typeface="Times New Roman" panose="02020603050405020304" pitchFamily="18" charset="0"/>
              </a:rPr>
              <a:t>指设备生成的触发消息，当通道的 </a:t>
            </a:r>
            <a:r>
              <a:rPr lang="en-US" altLang="zh-CN" sz="1400" kern="100" dirty="0">
                <a:latin typeface="等线" panose="02010600030101010101" pitchFamily="2" charset="-122"/>
                <a:ea typeface="等线" panose="02010600030101010101" pitchFamily="2" charset="-122"/>
                <a:cs typeface="Times New Roman" panose="02020603050405020304" pitchFamily="18" charset="0"/>
              </a:rPr>
              <a:t>STA/LTA </a:t>
            </a:r>
            <a:r>
              <a:rPr lang="zh-CN" altLang="en-US" sz="1400" kern="100" dirty="0">
                <a:latin typeface="等线" panose="02010600030101010101" pitchFamily="2" charset="-122"/>
                <a:ea typeface="等线" panose="02010600030101010101" pitchFamily="2" charset="-122"/>
                <a:cs typeface="Times New Roman" panose="02020603050405020304" pitchFamily="18" charset="0"/>
              </a:rPr>
              <a:t>比率超过配置阈值或达到预设阈值时产生。每个触发会被分配一定数量的 “投票”（</a:t>
            </a:r>
            <a:r>
              <a:rPr lang="en-US" altLang="zh-CN" sz="1400" kern="100" dirty="0">
                <a:latin typeface="等线" panose="02010600030101010101" pitchFamily="2" charset="-122"/>
                <a:ea typeface="等线" panose="02010600030101010101" pitchFamily="2" charset="-122"/>
                <a:cs typeface="Times New Roman" panose="02020603050405020304" pitchFamily="18" charset="0"/>
              </a:rPr>
              <a:t>votes</a:t>
            </a:r>
            <a:r>
              <a:rPr lang="zh-CN" altLang="en-US" sz="1400" kern="100" dirty="0">
                <a:latin typeface="等线" panose="02010600030101010101" pitchFamily="2" charset="-122"/>
                <a:ea typeface="等线" panose="02010600030101010101" pitchFamily="2" charset="-122"/>
                <a:cs typeface="Times New Roman" panose="02020603050405020304" pitchFamily="18" charset="0"/>
              </a:rPr>
              <a:t>），用于支持事件声明（</a:t>
            </a:r>
            <a:r>
              <a:rPr lang="en-US" altLang="zh-CN" sz="1400" kern="100" dirty="0">
                <a:latin typeface="等线" panose="02010600030101010101" pitchFamily="2" charset="-122"/>
                <a:ea typeface="等线" panose="02010600030101010101" pitchFamily="2" charset="-122"/>
                <a:cs typeface="Times New Roman" panose="02020603050405020304" pitchFamily="18" charset="0"/>
              </a:rPr>
              <a:t>event declaration</a:t>
            </a:r>
            <a:r>
              <a:rPr lang="zh-CN" altLang="en-US" sz="1400" kern="100" dirty="0">
                <a:latin typeface="等线" panose="02010600030101010101" pitchFamily="2" charset="-122"/>
                <a:ea typeface="等线" panose="02010600030101010101" pitchFamily="2" charset="-122"/>
                <a:cs typeface="Times New Roman" panose="02020603050405020304" pitchFamily="18" charset="0"/>
              </a:rPr>
              <a:t>）。只有当总投票数达到或超过设定的 “所需投票数”（</a:t>
            </a:r>
            <a:r>
              <a:rPr lang="en-US" altLang="zh-CN" sz="1400" kern="100" dirty="0">
                <a:latin typeface="等线" panose="02010600030101010101" pitchFamily="2" charset="-122"/>
                <a:ea typeface="等线" panose="02010600030101010101" pitchFamily="2" charset="-122"/>
                <a:cs typeface="Times New Roman" panose="02020603050405020304" pitchFamily="18" charset="0"/>
              </a:rPr>
              <a:t>required votes</a:t>
            </a:r>
            <a:r>
              <a:rPr lang="zh-CN" altLang="en-US" sz="1400" kern="100" dirty="0">
                <a:latin typeface="等线" panose="02010600030101010101" pitchFamily="2" charset="-122"/>
                <a:ea typeface="等线" panose="02010600030101010101" pitchFamily="2" charset="-122"/>
                <a:cs typeface="Times New Roman" panose="02020603050405020304" pitchFamily="18" charset="0"/>
              </a:rPr>
              <a:t>）时，系统才会确认并记录一个地震事件 。</a:t>
            </a:r>
          </a:p>
          <a:p>
            <a:pPr algn="l">
              <a:buFont typeface="Arial" panose="020B0604020202020204" pitchFamily="34" charset="0"/>
              <a:buChar char="•"/>
            </a:pPr>
            <a:r>
              <a:rPr lang="en-US" altLang="zh-CN" sz="1400" b="1" kern="100" dirty="0">
                <a:latin typeface="等线" panose="02010600030101010101" pitchFamily="2" charset="-122"/>
                <a:ea typeface="等线" panose="02010600030101010101" pitchFamily="2" charset="-122"/>
                <a:cs typeface="Times New Roman" panose="02020603050405020304" pitchFamily="18" charset="0"/>
              </a:rPr>
              <a:t>detector</a:t>
            </a:r>
            <a:r>
              <a:rPr lang="zh-CN" altLang="en-US" sz="1400" b="1" kern="100" dirty="0">
                <a:latin typeface="等线" panose="02010600030101010101" pitchFamily="2" charset="-122"/>
                <a:ea typeface="等线" panose="02010600030101010101" pitchFamily="2" charset="-122"/>
                <a:cs typeface="Times New Roman" panose="02020603050405020304" pitchFamily="18" charset="0"/>
              </a:rPr>
              <a:t>：</a:t>
            </a:r>
            <a:br>
              <a:rPr lang="zh-CN" altLang="en-US" sz="1400" kern="100" dirty="0">
                <a:latin typeface="等线" panose="02010600030101010101" pitchFamily="2" charset="-122"/>
                <a:ea typeface="等线" panose="02010600030101010101" pitchFamily="2" charset="-122"/>
                <a:cs typeface="Times New Roman" panose="02020603050405020304" pitchFamily="18" charset="0"/>
              </a:rPr>
            </a:br>
            <a:r>
              <a:rPr lang="zh-CN" altLang="en-US" sz="1400" kern="100" dirty="0">
                <a:latin typeface="等线" panose="02010600030101010101" pitchFamily="2" charset="-122"/>
                <a:ea typeface="等线" panose="02010600030101010101" pitchFamily="2" charset="-122"/>
                <a:cs typeface="Times New Roman" panose="02020603050405020304" pitchFamily="18" charset="0"/>
              </a:rPr>
              <a:t>指应用于通道的算法（如 </a:t>
            </a:r>
            <a:r>
              <a:rPr lang="en-US" altLang="zh-CN" sz="1400" kern="100" dirty="0">
                <a:latin typeface="等线" panose="02010600030101010101" pitchFamily="2" charset="-122"/>
                <a:ea typeface="等线" panose="02010600030101010101" pitchFamily="2" charset="-122"/>
                <a:cs typeface="Times New Roman" panose="02020603050405020304" pitchFamily="18" charset="0"/>
              </a:rPr>
              <a:t>STA/LTA </a:t>
            </a:r>
            <a:r>
              <a:rPr lang="zh-CN" altLang="en-US" sz="1400" kern="100" dirty="0">
                <a:latin typeface="等线" panose="02010600030101010101" pitchFamily="2" charset="-122"/>
                <a:ea typeface="等线" panose="02010600030101010101" pitchFamily="2" charset="-122"/>
                <a:cs typeface="Times New Roman" panose="02020603050405020304" pitchFamily="18" charset="0"/>
              </a:rPr>
              <a:t>算法或阈值检测算法），用于识别和声明感兴趣的地震信号。检测器通过分析过滤后的通道数据，判断是否生成触发消息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8F803F19-065A-45B1-B1C4-DF15A96A695E}"/>
              </a:ext>
            </a:extLst>
          </p:cNvPr>
          <p:cNvPicPr>
            <a:picLocks noChangeAspect="1"/>
          </p:cNvPicPr>
          <p:nvPr/>
        </p:nvPicPr>
        <p:blipFill>
          <a:blip r:embed="rId2"/>
          <a:stretch>
            <a:fillRect/>
          </a:stretch>
        </p:blipFill>
        <p:spPr>
          <a:xfrm>
            <a:off x="352163" y="727745"/>
            <a:ext cx="5419725" cy="2809700"/>
          </a:xfrm>
          <a:prstGeom prst="rect">
            <a:avLst/>
          </a:prstGeom>
        </p:spPr>
      </p:pic>
      <p:pic>
        <p:nvPicPr>
          <p:cNvPr id="5" name="图片 4">
            <a:extLst>
              <a:ext uri="{FF2B5EF4-FFF2-40B4-BE49-F238E27FC236}">
                <a16:creationId xmlns:a16="http://schemas.microsoft.com/office/drawing/2014/main" id="{DEC6C68B-4E2E-4761-8403-CF5CB74DEC95}"/>
              </a:ext>
            </a:extLst>
          </p:cNvPr>
          <p:cNvPicPr>
            <a:picLocks noChangeAspect="1"/>
          </p:cNvPicPr>
          <p:nvPr/>
        </p:nvPicPr>
        <p:blipFill>
          <a:blip r:embed="rId3"/>
          <a:stretch>
            <a:fillRect/>
          </a:stretch>
        </p:blipFill>
        <p:spPr>
          <a:xfrm>
            <a:off x="6000487" y="802203"/>
            <a:ext cx="2495550" cy="1238250"/>
          </a:xfrm>
          <a:prstGeom prst="rect">
            <a:avLst/>
          </a:prstGeom>
        </p:spPr>
      </p:pic>
      <p:sp>
        <p:nvSpPr>
          <p:cNvPr id="7" name="文本框 6">
            <a:extLst>
              <a:ext uri="{FF2B5EF4-FFF2-40B4-BE49-F238E27FC236}">
                <a16:creationId xmlns:a16="http://schemas.microsoft.com/office/drawing/2014/main" id="{9836EC8A-5B1B-4150-99B0-03FEA7C3BFE4}"/>
              </a:ext>
            </a:extLst>
          </p:cNvPr>
          <p:cNvSpPr txBox="1"/>
          <p:nvPr/>
        </p:nvSpPr>
        <p:spPr>
          <a:xfrm>
            <a:off x="0" y="3537445"/>
            <a:ext cx="12029813" cy="2893100"/>
          </a:xfrm>
          <a:prstGeom prst="rect">
            <a:avLst/>
          </a:prstGeom>
          <a:noFill/>
        </p:spPr>
        <p:txBody>
          <a:bodyPr wrap="square">
            <a:spAutoFit/>
          </a:bodyPr>
          <a:lstStyle/>
          <a:p>
            <a:pPr algn="l"/>
            <a:r>
              <a:rPr lang="zh-CN" altLang="en-US" sz="1400" kern="100" dirty="0">
                <a:latin typeface="等线" panose="02010600030101010101" pitchFamily="2" charset="-122"/>
                <a:ea typeface="等线" panose="02010600030101010101" pitchFamily="2" charset="-122"/>
                <a:cs typeface="Times New Roman" panose="02020603050405020304" pitchFamily="18" charset="0"/>
              </a:rPr>
              <a:t>参数配置与应用场景</a:t>
            </a:r>
          </a:p>
          <a:p>
            <a:pPr algn="l">
              <a:buFont typeface="+mj-lt"/>
              <a:buAutoNum type="arabicPeriod"/>
            </a:pPr>
            <a:r>
              <a:rPr lang="zh-CN" altLang="en-US" sz="1400" b="1" kern="100" dirty="0">
                <a:latin typeface="等线" panose="02010600030101010101" pitchFamily="2" charset="-122"/>
                <a:ea typeface="等线" panose="02010600030101010101" pitchFamily="2" charset="-122"/>
                <a:cs typeface="Times New Roman" panose="02020603050405020304" pitchFamily="18" charset="0"/>
              </a:rPr>
              <a:t>滤波器参数：</a:t>
            </a:r>
          </a:p>
          <a:p>
            <a:pPr marL="742950" lvl="1" indent="-285750" algn="l">
              <a:buFont typeface="+mj-lt"/>
              <a:buAutoNum type="arabicPeriod"/>
            </a:pPr>
            <a:r>
              <a:rPr lang="zh-CN" altLang="en-US" sz="1400" kern="100" dirty="0">
                <a:latin typeface="等线" panose="02010600030101010101" pitchFamily="2" charset="-122"/>
                <a:ea typeface="等线" panose="02010600030101010101" pitchFamily="2" charset="-122"/>
                <a:cs typeface="Times New Roman" panose="02020603050405020304" pitchFamily="18" charset="0"/>
              </a:rPr>
              <a:t>可配置 ** 高通频率（</a:t>
            </a:r>
            <a:r>
              <a:rPr lang="en-US" altLang="zh-CN" sz="1400" kern="100" dirty="0">
                <a:latin typeface="等线" panose="02010600030101010101" pitchFamily="2" charset="-122"/>
                <a:ea typeface="等线" panose="02010600030101010101" pitchFamily="2" charset="-122"/>
                <a:cs typeface="Times New Roman" panose="02020603050405020304" pitchFamily="18" charset="0"/>
              </a:rPr>
              <a:t>High pass frequency</a:t>
            </a:r>
            <a:r>
              <a:rPr lang="zh-CN" altLang="en-US" sz="1400" kern="100" dirty="0">
                <a:latin typeface="等线" panose="02010600030101010101" pitchFamily="2" charset="-122"/>
                <a:ea typeface="等线" panose="02010600030101010101" pitchFamily="2" charset="-122"/>
                <a:cs typeface="Times New Roman" panose="02020603050405020304" pitchFamily="18" charset="0"/>
              </a:rPr>
              <a:t>）** 和 低通频率（</a:t>
            </a:r>
            <a:r>
              <a:rPr lang="en-US" altLang="zh-CN" sz="1400" kern="100" dirty="0">
                <a:latin typeface="等线" panose="02010600030101010101" pitchFamily="2" charset="-122"/>
                <a:ea typeface="等线" panose="02010600030101010101" pitchFamily="2" charset="-122"/>
                <a:cs typeface="Times New Roman" panose="02020603050405020304" pitchFamily="18" charset="0"/>
              </a:rPr>
              <a:t>Low pass frequency</a:t>
            </a:r>
            <a:r>
              <a:rPr lang="zh-CN" altLang="en-US" sz="1400" kern="100" dirty="0">
                <a:latin typeface="等线" panose="02010600030101010101" pitchFamily="2" charset="-122"/>
                <a:ea typeface="等线" panose="02010600030101010101" pitchFamily="2" charset="-122"/>
                <a:cs typeface="Times New Roman" panose="02020603050405020304" pitchFamily="18" charset="0"/>
              </a:rPr>
              <a:t>），分别定义允许通过的最低和最高频率。</a:t>
            </a:r>
          </a:p>
          <a:p>
            <a:pPr marL="742950" lvl="1" indent="-285750" algn="l">
              <a:buFont typeface="+mj-lt"/>
              <a:buAutoNum type="arabicPeriod"/>
            </a:pPr>
            <a:r>
              <a:rPr lang="zh-CN" altLang="en-US" sz="1400" kern="100" dirty="0">
                <a:latin typeface="等线" panose="02010600030101010101" pitchFamily="2" charset="-122"/>
                <a:ea typeface="等线" panose="02010600030101010101" pitchFamily="2" charset="-122"/>
                <a:cs typeface="Times New Roman" panose="02020603050405020304" pitchFamily="18" charset="0"/>
              </a:rPr>
              <a:t>频率与采样率的比值需介于 </a:t>
            </a:r>
            <a:r>
              <a:rPr lang="en-US" altLang="zh-CN" sz="1400" kern="100" dirty="0">
                <a:latin typeface="等线" panose="02010600030101010101" pitchFamily="2" charset="-122"/>
                <a:ea typeface="等线" panose="02010600030101010101" pitchFamily="2" charset="-122"/>
                <a:cs typeface="Times New Roman" panose="02020603050405020304" pitchFamily="18" charset="0"/>
              </a:rPr>
              <a:t>0.000001 </a:t>
            </a:r>
            <a:r>
              <a:rPr lang="zh-CN" altLang="en-US" sz="1400" kern="100" dirty="0">
                <a:latin typeface="等线" panose="02010600030101010101" pitchFamily="2" charset="-122"/>
                <a:ea typeface="等线" panose="02010600030101010101" pitchFamily="2" charset="-122"/>
                <a:cs typeface="Times New Roman" panose="02020603050405020304" pitchFamily="18" charset="0"/>
              </a:rPr>
              <a:t>至 </a:t>
            </a:r>
            <a:r>
              <a:rPr lang="en-US" altLang="zh-CN" sz="1400" kern="100" dirty="0">
                <a:latin typeface="等线" panose="02010600030101010101" pitchFamily="2" charset="-122"/>
                <a:ea typeface="等线" panose="02010600030101010101" pitchFamily="2" charset="-122"/>
                <a:cs typeface="Times New Roman" panose="02020603050405020304" pitchFamily="18" charset="0"/>
              </a:rPr>
              <a:t>0.499999</a:t>
            </a:r>
            <a:r>
              <a:rPr lang="zh-CN" altLang="en-US" sz="1400" kern="100" dirty="0">
                <a:latin typeface="等线" panose="02010600030101010101" pitchFamily="2" charset="-122"/>
                <a:ea typeface="等线" panose="02010600030101010101" pitchFamily="2" charset="-122"/>
                <a:cs typeface="Times New Roman" panose="02020603050405020304" pitchFamily="18" charset="0"/>
              </a:rPr>
              <a:t> 之间，以确保滤波器在数字信号处理中有效工作 。</a:t>
            </a:r>
          </a:p>
          <a:p>
            <a:pPr algn="l">
              <a:buFont typeface="+mj-lt"/>
              <a:buAutoNum type="arabicPeriod"/>
            </a:pPr>
            <a:r>
              <a:rPr lang="zh-CN" altLang="en-US" sz="1400" b="1" kern="100" dirty="0">
                <a:latin typeface="等线" panose="02010600030101010101" pitchFamily="2" charset="-122"/>
                <a:ea typeface="等线" panose="02010600030101010101" pitchFamily="2" charset="-122"/>
                <a:cs typeface="Times New Roman" panose="02020603050405020304" pitchFamily="18" charset="0"/>
              </a:rPr>
              <a:t>典型应用：</a:t>
            </a:r>
          </a:p>
          <a:p>
            <a:pPr marL="742950" lvl="1" indent="-285750" algn="l">
              <a:buFont typeface="+mj-lt"/>
              <a:buAutoNum type="arabicPeriod"/>
            </a:pPr>
            <a:r>
              <a:rPr lang="zh-CN" altLang="en-US" sz="1400" kern="100" dirty="0">
                <a:latin typeface="等线" panose="02010600030101010101" pitchFamily="2" charset="-122"/>
                <a:ea typeface="等线" panose="02010600030101010101" pitchFamily="2" charset="-122"/>
                <a:cs typeface="Times New Roman" panose="02020603050405020304" pitchFamily="18" charset="0"/>
              </a:rPr>
              <a:t>在地震监测场景中，触发输入滤波器可设置为仅允许 </a:t>
            </a:r>
            <a:r>
              <a:rPr lang="en-US" altLang="zh-CN" sz="1400" kern="100" dirty="0">
                <a:latin typeface="等线" panose="02010600030101010101" pitchFamily="2" charset="-122"/>
                <a:ea typeface="等线" panose="02010600030101010101" pitchFamily="2" charset="-122"/>
                <a:cs typeface="Times New Roman" panose="02020603050405020304" pitchFamily="18" charset="0"/>
              </a:rPr>
              <a:t>0.1-100 Hz </a:t>
            </a:r>
            <a:r>
              <a:rPr lang="zh-CN" altLang="en-US" sz="1400" kern="100" dirty="0">
                <a:latin typeface="等线" panose="02010600030101010101" pitchFamily="2" charset="-122"/>
                <a:ea typeface="等线" panose="02010600030101010101" pitchFamily="2" charset="-122"/>
                <a:cs typeface="Times New Roman" panose="02020603050405020304" pitchFamily="18" charset="0"/>
              </a:rPr>
              <a:t>的信号通过，以排除低频地脉动（如潮汐引起的振动）和高频电子噪声的干扰，使触发检测器更专注于地震波信号的检测。</a:t>
            </a:r>
          </a:p>
          <a:p>
            <a:pPr marL="742950" lvl="1" indent="-285750" algn="l">
              <a:buFont typeface="+mj-lt"/>
              <a:buAutoNum type="arabicPeriod"/>
            </a:pPr>
            <a:r>
              <a:rPr lang="zh-CN" altLang="en-US" sz="1400" kern="100" dirty="0">
                <a:latin typeface="等线" panose="02010600030101010101" pitchFamily="2" charset="-122"/>
                <a:ea typeface="等线" panose="02010600030101010101" pitchFamily="2" charset="-122"/>
                <a:cs typeface="Times New Roman" panose="02020603050405020304" pitchFamily="18" charset="0"/>
              </a:rPr>
              <a:t>对于结构健康监测，可根据建筑物的固有频率调整滤波器频段，仅关注与结构振动相关的频率范围，提高事件检测的针对性。</a:t>
            </a:r>
          </a:p>
          <a:p>
            <a:pPr algn="l"/>
            <a:r>
              <a:rPr lang="zh-CN" altLang="en-US" sz="1400" b="1" kern="100" dirty="0">
                <a:latin typeface="等线" panose="02010600030101010101" pitchFamily="2" charset="-122"/>
                <a:ea typeface="等线" panose="02010600030101010101" pitchFamily="2" charset="-122"/>
                <a:cs typeface="Times New Roman" panose="02020603050405020304" pitchFamily="18" charset="0"/>
              </a:rPr>
              <a:t>与主带通滤波器（</a:t>
            </a:r>
            <a:r>
              <a:rPr lang="en-US" altLang="zh-CN" sz="1400" b="1" kern="100" dirty="0">
                <a:latin typeface="等线" panose="02010600030101010101" pitchFamily="2" charset="-122"/>
                <a:ea typeface="等线" panose="02010600030101010101" pitchFamily="2" charset="-122"/>
                <a:cs typeface="Times New Roman" panose="02020603050405020304" pitchFamily="18" charset="0"/>
              </a:rPr>
              <a:t>Primary Bandpass Filter</a:t>
            </a:r>
            <a:r>
              <a:rPr lang="zh-CN" altLang="en-US" sz="1400" b="1" kern="100" dirty="0">
                <a:latin typeface="等线" panose="02010600030101010101" pitchFamily="2" charset="-122"/>
                <a:ea typeface="等线" panose="02010600030101010101" pitchFamily="2" charset="-122"/>
                <a:cs typeface="Times New Roman" panose="02020603050405020304" pitchFamily="18" charset="0"/>
              </a:rPr>
              <a:t>）的区别</a:t>
            </a:r>
          </a:p>
          <a:p>
            <a:pPr algn="l">
              <a:buFont typeface="Arial" panose="020B0604020202020204" pitchFamily="34" charset="0"/>
              <a:buChar char="•"/>
            </a:pPr>
            <a:r>
              <a:rPr lang="zh-CN" altLang="en-US" sz="1400" b="1" kern="100" dirty="0">
                <a:latin typeface="等线" panose="02010600030101010101" pitchFamily="2" charset="-122"/>
                <a:ea typeface="等线" panose="02010600030101010101" pitchFamily="2" charset="-122"/>
                <a:cs typeface="Times New Roman" panose="02020603050405020304" pitchFamily="18" charset="0"/>
              </a:rPr>
              <a:t>触发输入滤波器：</a:t>
            </a:r>
            <a:r>
              <a:rPr lang="zh-CN" altLang="en-US" sz="1400" kern="100" dirty="0">
                <a:latin typeface="等线" panose="02010600030101010101" pitchFamily="2" charset="-122"/>
                <a:ea typeface="等线" panose="02010600030101010101" pitchFamily="2" charset="-122"/>
                <a:cs typeface="Times New Roman" panose="02020603050405020304" pitchFamily="18" charset="0"/>
              </a:rPr>
              <a:t>专门针对触发检测流程，仅在数据进入触发检测器前进行预处理，旨在优化触发算法的输入质量。</a:t>
            </a:r>
          </a:p>
          <a:p>
            <a:pPr algn="l">
              <a:buFont typeface="Arial" panose="020B0604020202020204" pitchFamily="34" charset="0"/>
              <a:buChar char="•"/>
            </a:pPr>
            <a:r>
              <a:rPr lang="zh-CN" altLang="en-US" sz="1400" b="1" kern="100" dirty="0">
                <a:latin typeface="等线" panose="02010600030101010101" pitchFamily="2" charset="-122"/>
                <a:ea typeface="等线" panose="02010600030101010101" pitchFamily="2" charset="-122"/>
                <a:cs typeface="Times New Roman" panose="02020603050405020304" pitchFamily="18" charset="0"/>
              </a:rPr>
              <a:t>主带通滤波器（</a:t>
            </a:r>
            <a:r>
              <a:rPr lang="en-US" altLang="zh-CN" sz="1400" b="1" kern="100" dirty="0">
                <a:latin typeface="等线" panose="02010600030101010101" pitchFamily="2" charset="-122"/>
                <a:ea typeface="等线" panose="02010600030101010101" pitchFamily="2" charset="-122"/>
                <a:cs typeface="Times New Roman" panose="02020603050405020304" pitchFamily="18" charset="0"/>
              </a:rPr>
              <a:t>Primary Bandpass Filter</a:t>
            </a:r>
            <a:r>
              <a:rPr lang="zh-CN" altLang="en-US" sz="1400" b="1" kern="100" dirty="0">
                <a:latin typeface="等线" panose="02010600030101010101" pitchFamily="2" charset="-122"/>
                <a:ea typeface="等线" panose="02010600030101010101" pitchFamily="2" charset="-122"/>
                <a:cs typeface="Times New Roman" panose="02020603050405020304" pitchFamily="18" charset="0"/>
              </a:rPr>
              <a:t>）：</a:t>
            </a:r>
            <a:r>
              <a:rPr lang="zh-CN" altLang="en-US" sz="1400" kern="100" dirty="0">
                <a:latin typeface="等线" panose="02010600030101010101" pitchFamily="2" charset="-122"/>
                <a:ea typeface="等线" panose="02010600030101010101" pitchFamily="2" charset="-122"/>
                <a:cs typeface="Times New Roman" panose="02020603050405020304" pitchFamily="18" charset="0"/>
              </a:rPr>
              <a:t>作用于主通道的所有数据（包括连续记录和事件数据），用于全局的数据频率优化，影响数据存储、流传输和长期分析 。</a:t>
            </a:r>
            <a:br>
              <a:rPr lang="zh-CN" altLang="en-US" sz="1400" kern="100" dirty="0">
                <a:latin typeface="等线" panose="02010600030101010101" pitchFamily="2" charset="-122"/>
                <a:ea typeface="等线" panose="02010600030101010101" pitchFamily="2" charset="-122"/>
                <a:cs typeface="Times New Roman" panose="02020603050405020304" pitchFamily="18" charset="0"/>
              </a:rPr>
            </a:br>
            <a:r>
              <a:rPr lang="zh-CN" altLang="en-US" sz="1400" kern="100" dirty="0">
                <a:latin typeface="等线" panose="02010600030101010101" pitchFamily="2" charset="-122"/>
                <a:ea typeface="等线" panose="02010600030101010101" pitchFamily="2" charset="-122"/>
                <a:cs typeface="Times New Roman" panose="02020603050405020304" pitchFamily="18" charset="0"/>
              </a:rPr>
              <a:t>两者均为带通滤波，但应用阶段和目标不同：前者服务于触发检测的前置预处理，后者服务于全流程的数据质量控制。</a:t>
            </a:r>
          </a:p>
        </p:txBody>
      </p:sp>
    </p:spTree>
    <p:extLst>
      <p:ext uri="{BB962C8B-B14F-4D97-AF65-F5344CB8AC3E}">
        <p14:creationId xmlns:p14="http://schemas.microsoft.com/office/powerpoint/2010/main" val="20628356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223837" y="696335"/>
            <a:ext cx="5434013" cy="2799340"/>
          </a:xfrm>
          <a:prstGeom prst="rect">
            <a:avLst/>
          </a:prstGeom>
        </p:spPr>
      </p:pic>
      <p:pic>
        <p:nvPicPr>
          <p:cNvPr id="5" name="图片 4"/>
          <p:cNvPicPr>
            <a:picLocks noChangeAspect="1"/>
          </p:cNvPicPr>
          <p:nvPr/>
        </p:nvPicPr>
        <p:blipFill>
          <a:blip r:embed="rId3"/>
          <a:stretch>
            <a:fillRect/>
          </a:stretch>
        </p:blipFill>
        <p:spPr>
          <a:xfrm>
            <a:off x="6434137" y="1004887"/>
            <a:ext cx="2428875" cy="1266825"/>
          </a:xfrm>
          <a:prstGeom prst="rect">
            <a:avLst/>
          </a:prstGeom>
        </p:spPr>
      </p:pic>
      <p:pic>
        <p:nvPicPr>
          <p:cNvPr id="7" name="图片 6"/>
          <p:cNvPicPr>
            <a:picLocks noChangeAspect="1"/>
          </p:cNvPicPr>
          <p:nvPr/>
        </p:nvPicPr>
        <p:blipFill>
          <a:blip r:embed="rId4"/>
          <a:stretch>
            <a:fillRect/>
          </a:stretch>
        </p:blipFill>
        <p:spPr>
          <a:xfrm>
            <a:off x="223837" y="3537366"/>
            <a:ext cx="5434013" cy="2763421"/>
          </a:xfrm>
          <a:prstGeom prst="rect">
            <a:avLst/>
          </a:prstGeom>
        </p:spPr>
      </p:pic>
      <p:pic>
        <p:nvPicPr>
          <p:cNvPr id="9" name="图片 8"/>
          <p:cNvPicPr>
            <a:picLocks noChangeAspect="1"/>
          </p:cNvPicPr>
          <p:nvPr/>
        </p:nvPicPr>
        <p:blipFill>
          <a:blip r:embed="rId5"/>
          <a:stretch>
            <a:fillRect/>
          </a:stretch>
        </p:blipFill>
        <p:spPr>
          <a:xfrm>
            <a:off x="6096000" y="3623676"/>
            <a:ext cx="2543175" cy="129540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B0A11800-0053-4641-9B39-D07D0664387B}"/>
              </a:ext>
            </a:extLst>
          </p:cNvPr>
          <p:cNvSpPr txBox="1"/>
          <p:nvPr/>
        </p:nvSpPr>
        <p:spPr>
          <a:xfrm>
            <a:off x="326006" y="938696"/>
            <a:ext cx="11539987" cy="5078313"/>
          </a:xfrm>
          <a:prstGeom prst="rect">
            <a:avLst/>
          </a:prstGeom>
          <a:noFill/>
        </p:spPr>
        <p:txBody>
          <a:bodyPr wrap="square">
            <a:spAutoFit/>
          </a:bodyPr>
          <a:lstStyle/>
          <a:p>
            <a:r>
              <a:rPr lang="zh-CN" altLang="en-US" b="0" i="0" dirty="0">
                <a:effectLst/>
                <a:latin typeface="Inter"/>
              </a:rPr>
              <a:t>使用探测器结合投票系统来宣告事件。探测器是一种应用于通道的算法，基于配置的阈值或配置的 </a:t>
            </a:r>
            <a:r>
              <a:rPr lang="en-US" altLang="zh-CN" b="0" i="0" dirty="0">
                <a:effectLst/>
                <a:latin typeface="Inter"/>
              </a:rPr>
              <a:t>STA/LTA </a:t>
            </a:r>
            <a:r>
              <a:rPr lang="zh-CN" altLang="en-US" b="0" i="0" dirty="0">
                <a:effectLst/>
                <a:latin typeface="Inter"/>
              </a:rPr>
              <a:t>比率。一旦通道探测器检测到阈值或 </a:t>
            </a:r>
            <a:r>
              <a:rPr lang="en-US" altLang="zh-CN" b="0" i="0" dirty="0">
                <a:effectLst/>
                <a:latin typeface="Inter"/>
              </a:rPr>
              <a:t>STA/LTA </a:t>
            </a:r>
            <a:r>
              <a:rPr lang="zh-CN" altLang="en-US" b="0" i="0" dirty="0">
                <a:effectLst/>
                <a:latin typeface="Inter"/>
              </a:rPr>
              <a:t>比率被超过，就会为该通道生成一个触发信号。当检测到该触发信号时，会统计生成该触发信号的通道所分配的票数 。</a:t>
            </a:r>
            <a:endParaRPr lang="en-US" altLang="zh-CN" b="0" i="0" dirty="0">
              <a:effectLst/>
              <a:latin typeface="Inter"/>
            </a:endParaRPr>
          </a:p>
          <a:p>
            <a:endParaRPr lang="en-US" altLang="zh-CN" b="0" i="0" dirty="0">
              <a:effectLst/>
              <a:latin typeface="Inter"/>
            </a:endParaRPr>
          </a:p>
          <a:p>
            <a:r>
              <a:rPr lang="zh-CN" altLang="en-US" b="0" i="0" dirty="0">
                <a:effectLst/>
                <a:latin typeface="Inter"/>
              </a:rPr>
              <a:t>如果票数等于或高于配置的所需投票数，系统将根据触发的日期和时间宣告一个事件。</a:t>
            </a:r>
            <a:br>
              <a:rPr lang="zh-CN" altLang="en-US" dirty="0"/>
            </a:br>
            <a:r>
              <a:rPr lang="zh-CN" altLang="en-US" b="0" i="0" dirty="0">
                <a:effectLst/>
                <a:latin typeface="Inter"/>
              </a:rPr>
              <a:t>如果触发未获得足够票数，将在配置的时间段内等待额外的触发，以适应传输延迟。</a:t>
            </a:r>
            <a:endParaRPr lang="en-US" altLang="zh-CN" b="0" i="0" dirty="0">
              <a:effectLst/>
              <a:latin typeface="Inter"/>
            </a:endParaRPr>
          </a:p>
          <a:p>
            <a:endParaRPr lang="en-US" altLang="zh-CN" b="0" i="0" dirty="0">
              <a:effectLst/>
              <a:latin typeface="Inter"/>
            </a:endParaRPr>
          </a:p>
          <a:p>
            <a:r>
              <a:rPr lang="zh-CN" altLang="en-US" b="0" i="0" dirty="0">
                <a:effectLst/>
                <a:latin typeface="Inter"/>
              </a:rPr>
              <a:t>当某个通道的 </a:t>
            </a:r>
            <a:r>
              <a:rPr lang="en-US" altLang="zh-CN" b="0" i="0" dirty="0">
                <a:effectLst/>
                <a:latin typeface="Inter"/>
              </a:rPr>
              <a:t>STA/LTA </a:t>
            </a:r>
            <a:r>
              <a:rPr lang="zh-CN" altLang="en-US" b="0" i="0" dirty="0">
                <a:effectLst/>
                <a:latin typeface="Inter"/>
              </a:rPr>
              <a:t>比值超过配置的触发开启阈值或超过配置的阈值时，设备会生成一条触发消息。每条触发会被分配一定数量的票数（在源设备上），用于支持事件的宣告。</a:t>
            </a:r>
            <a:br>
              <a:rPr lang="zh-CN" altLang="en-US" dirty="0"/>
            </a:br>
            <a:r>
              <a:rPr lang="zh-CN" altLang="en-US" b="0" i="0" dirty="0">
                <a:effectLst/>
                <a:latin typeface="Inter"/>
              </a:rPr>
              <a:t>分配给每个通道的投票数，该通道可通过这些票数支持事件的宣告。投票数越高，该通道对事件宣告的影响越大。为确保正确宣告事件，对于完全不希望影响事件宣告的通道，应将其投票数设为零；对于处于嘈杂站点的通道，应分配较低的投票数。</a:t>
            </a:r>
            <a:endParaRPr lang="en-US" altLang="zh-CN" b="0" i="0" dirty="0">
              <a:effectLst/>
              <a:latin typeface="Inter"/>
            </a:endParaRPr>
          </a:p>
          <a:p>
            <a:endParaRPr lang="en-US" altLang="zh-CN" dirty="0">
              <a:latin typeface="Inter"/>
            </a:endParaRPr>
          </a:p>
          <a:p>
            <a:r>
              <a:rPr lang="zh-CN" altLang="en-US" b="0" i="0" dirty="0">
                <a:effectLst/>
                <a:latin typeface="Inter"/>
              </a:rPr>
              <a:t>在配置的时间段内未收到足够票数，则触发将被丢弃且不宣告事件。</a:t>
            </a:r>
            <a:br>
              <a:rPr lang="zh-CN" altLang="en-US" dirty="0"/>
            </a:br>
            <a:r>
              <a:rPr lang="zh-CN" altLang="en-US" b="0" i="0" dirty="0">
                <a:effectLst/>
                <a:latin typeface="Inter"/>
              </a:rPr>
              <a:t>如果收到足够票数，则宣告事件并将其写入内部存储及发布到 “事件” 页面。若已配置，事件的时间序列数据也会写入可移动媒体卡。</a:t>
            </a:r>
            <a:endParaRPr lang="en-US" altLang="zh-CN" b="0" i="0" dirty="0">
              <a:effectLst/>
              <a:latin typeface="Inter"/>
            </a:endParaRPr>
          </a:p>
          <a:p>
            <a:endParaRPr lang="en-US" altLang="zh-CN" dirty="0">
              <a:latin typeface="Inter"/>
            </a:endParaRPr>
          </a:p>
          <a:p>
            <a:r>
              <a:rPr lang="zh-CN" altLang="en-US" b="0" i="0" dirty="0">
                <a:effectLst/>
                <a:latin typeface="Inter"/>
              </a:rPr>
              <a:t>事件宣告既可以仅使用的本地通道完成，也可以在启用跨网络共享触发功能时，通过多个设备之间的网络进行。</a:t>
            </a:r>
            <a:endParaRPr lang="zh-CN" altLang="en-US" dirty="0"/>
          </a:p>
        </p:txBody>
      </p:sp>
    </p:spTree>
    <p:extLst>
      <p:ext uri="{BB962C8B-B14F-4D97-AF65-F5344CB8AC3E}">
        <p14:creationId xmlns:p14="http://schemas.microsoft.com/office/powerpoint/2010/main" val="15436089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AD43B40E-A6D1-4BE5-91D4-127191154675}"/>
              </a:ext>
            </a:extLst>
          </p:cNvPr>
          <p:cNvSpPr txBox="1"/>
          <p:nvPr/>
        </p:nvSpPr>
        <p:spPr>
          <a:xfrm>
            <a:off x="79793" y="613277"/>
            <a:ext cx="12112207" cy="6155531"/>
          </a:xfrm>
          <a:prstGeom prst="rect">
            <a:avLst/>
          </a:prstGeom>
          <a:noFill/>
        </p:spPr>
        <p:txBody>
          <a:bodyPr wrap="square">
            <a:spAutoFit/>
          </a:bodyPr>
          <a:lstStyle/>
          <a:p>
            <a:r>
              <a:rPr lang="en-US" altLang="zh-CN" dirty="0">
                <a:latin typeface="Inter"/>
              </a:rPr>
              <a:t>Votes:</a:t>
            </a:r>
            <a:r>
              <a:rPr lang="zh-CN" altLang="en-US" sz="1600" dirty="0">
                <a:latin typeface="Inter"/>
              </a:rPr>
              <a:t>分配给每个通道的投票数，该通道可通过这些票数支持事件的宣告。</a:t>
            </a:r>
            <a:endParaRPr lang="en-US" altLang="zh-CN" sz="1600" dirty="0">
              <a:latin typeface="Inter"/>
            </a:endParaRPr>
          </a:p>
          <a:p>
            <a:r>
              <a:rPr lang="zh-CN" altLang="en-US" sz="1600" dirty="0">
                <a:latin typeface="Inter"/>
              </a:rPr>
              <a:t>投票数越高，该通道对事件宣告的影响越大。为确保正确宣告事件，对于完全不希望影响事件宣告的通道，应将其投票数设为零；对于处于嘈杂站点的通道，应分配较低的投票数。</a:t>
            </a:r>
            <a:endParaRPr lang="en-US" altLang="zh-CN" sz="1600" dirty="0">
              <a:latin typeface="Inter"/>
            </a:endParaRPr>
          </a:p>
          <a:p>
            <a:r>
              <a:rPr lang="en-US" altLang="zh-CN" dirty="0">
                <a:latin typeface="Inter"/>
              </a:rPr>
              <a:t>Trigger threshold</a:t>
            </a:r>
            <a:r>
              <a:rPr lang="zh-CN" altLang="en-US" dirty="0">
                <a:latin typeface="Inter"/>
              </a:rPr>
              <a:t>：</a:t>
            </a:r>
            <a:r>
              <a:rPr lang="zh-CN" altLang="en-US" sz="1600" dirty="0">
                <a:latin typeface="Inter"/>
              </a:rPr>
              <a:t>阈值触发模式下，触发阈值。</a:t>
            </a:r>
            <a:endParaRPr lang="en-US" altLang="zh-CN" sz="1600" dirty="0">
              <a:latin typeface="Inter"/>
            </a:endParaRPr>
          </a:p>
          <a:p>
            <a:r>
              <a:rPr lang="en-US" altLang="zh-CN" dirty="0">
                <a:latin typeface="Inter"/>
              </a:rPr>
              <a:t>Threshold hold off</a:t>
            </a:r>
            <a:r>
              <a:rPr lang="zh-CN" altLang="en-US" dirty="0">
                <a:latin typeface="Inter"/>
              </a:rPr>
              <a:t>：</a:t>
            </a:r>
            <a:r>
              <a:rPr lang="zh-CN" altLang="en-US" sz="1600" dirty="0">
                <a:latin typeface="Inter"/>
              </a:rPr>
              <a:t>超过阈值后，通道检测器在为该通道生成触发信号之前等待的时间量。</a:t>
            </a:r>
            <a:br>
              <a:rPr lang="zh-CN" altLang="en-US" sz="1600" dirty="0">
                <a:latin typeface="Inter"/>
              </a:rPr>
            </a:br>
            <a:r>
              <a:rPr lang="zh-CN" altLang="en-US" sz="1600" dirty="0">
                <a:latin typeface="Inter"/>
              </a:rPr>
              <a:t>此设置可用于确保当阈值在极短时间内被多次超过时，不会生成多个触发信号。多个触发信号可能导致将实际仅为单个的事件误判为多个事件进行宣告。</a:t>
            </a:r>
            <a:endParaRPr lang="en-US" altLang="zh-CN" sz="1600" dirty="0">
              <a:latin typeface="Inter"/>
            </a:endParaRPr>
          </a:p>
          <a:p>
            <a:r>
              <a:rPr lang="en-US" altLang="zh-CN" dirty="0">
                <a:latin typeface="Inter"/>
              </a:rPr>
              <a:t>STA time constant</a:t>
            </a:r>
            <a:r>
              <a:rPr lang="zh-CN" altLang="en-US" dirty="0">
                <a:latin typeface="Inter"/>
              </a:rPr>
              <a:t>：</a:t>
            </a:r>
            <a:r>
              <a:rPr lang="zh-CN" altLang="en-US" sz="1600" dirty="0">
                <a:latin typeface="Inter"/>
              </a:rPr>
              <a:t>以秒为单位的短期平均时间常数。</a:t>
            </a:r>
            <a:br>
              <a:rPr lang="zh-CN" altLang="en-US" sz="1600" dirty="0">
                <a:latin typeface="Inter"/>
              </a:rPr>
            </a:br>
            <a:r>
              <a:rPr lang="zh-CN" altLang="en-US" sz="1600" dirty="0">
                <a:latin typeface="Inter"/>
              </a:rPr>
              <a:t>时间常数 </a:t>
            </a:r>
            <a:r>
              <a:rPr lang="en-US" altLang="zh-CN" sz="1600" dirty="0">
                <a:latin typeface="Inter"/>
              </a:rPr>
              <a:t>τ </a:t>
            </a:r>
            <a:r>
              <a:rPr lang="zh-CN" altLang="en-US" sz="1600" dirty="0">
                <a:latin typeface="Inter"/>
              </a:rPr>
              <a:t>与截止频率 </a:t>
            </a:r>
            <a:r>
              <a:rPr lang="en-US" altLang="zh-CN" sz="1600" dirty="0">
                <a:latin typeface="Inter"/>
              </a:rPr>
              <a:t>fc </a:t>
            </a:r>
            <a:r>
              <a:rPr lang="zh-CN" altLang="en-US" sz="1600" dirty="0">
                <a:latin typeface="Inter"/>
              </a:rPr>
              <a:t>的关系为 </a:t>
            </a:r>
            <a:r>
              <a:rPr lang="en-US" altLang="zh-CN" sz="1600" dirty="0">
                <a:latin typeface="Inter"/>
              </a:rPr>
              <a:t>τ = 1/(2πfc)</a:t>
            </a:r>
            <a:r>
              <a:rPr lang="zh-CN" altLang="en-US" sz="1600" dirty="0">
                <a:latin typeface="Inter"/>
              </a:rPr>
              <a:t>。</a:t>
            </a:r>
            <a:br>
              <a:rPr lang="zh-CN" altLang="en-US" dirty="0">
                <a:latin typeface="Inter"/>
              </a:rPr>
            </a:br>
            <a:r>
              <a:rPr lang="zh-CN" altLang="en-US" sz="1600" dirty="0">
                <a:latin typeface="Inter"/>
              </a:rPr>
              <a:t>选择的值应长于目标地震信号的几个典型周期，短于目标事件的预期持续时间，且不能过短，以免站点附近的非地震噪声尖峰产生过多误触发</a:t>
            </a:r>
            <a:endParaRPr lang="en-US" altLang="zh-CN" sz="1600" dirty="0">
              <a:latin typeface="Inter"/>
            </a:endParaRPr>
          </a:p>
          <a:p>
            <a:r>
              <a:rPr lang="en-US" altLang="zh-CN" dirty="0">
                <a:latin typeface="Inter"/>
              </a:rPr>
              <a:t>LTA time constant</a:t>
            </a:r>
            <a:r>
              <a:rPr lang="zh-CN" altLang="en-US" dirty="0">
                <a:latin typeface="Inter"/>
              </a:rPr>
              <a:t>：</a:t>
            </a:r>
            <a:r>
              <a:rPr lang="zh-CN" altLang="en-US" sz="1600" dirty="0">
                <a:latin typeface="Inter"/>
              </a:rPr>
              <a:t>以秒为单位的长期平均时间常数。</a:t>
            </a:r>
            <a:br>
              <a:rPr lang="zh-CN" altLang="en-US" sz="1600" dirty="0">
                <a:latin typeface="Inter"/>
              </a:rPr>
            </a:br>
            <a:r>
              <a:rPr lang="zh-CN" altLang="en-US" sz="1600" dirty="0">
                <a:latin typeface="Inter"/>
              </a:rPr>
              <a:t>时间常数 </a:t>
            </a:r>
            <a:r>
              <a:rPr lang="en-US" altLang="zh-CN" sz="1600" dirty="0">
                <a:latin typeface="Inter"/>
              </a:rPr>
              <a:t>τ </a:t>
            </a:r>
            <a:r>
              <a:rPr lang="zh-CN" altLang="en-US" sz="1600" dirty="0">
                <a:latin typeface="Inter"/>
              </a:rPr>
              <a:t>与截止频率 </a:t>
            </a:r>
            <a:r>
              <a:rPr lang="en-US" altLang="zh-CN" sz="1600" dirty="0">
                <a:latin typeface="Inter"/>
              </a:rPr>
              <a:t>fc </a:t>
            </a:r>
            <a:r>
              <a:rPr lang="zh-CN" altLang="en-US" sz="1600" dirty="0">
                <a:latin typeface="Inter"/>
              </a:rPr>
              <a:t>的关系为 </a:t>
            </a:r>
            <a:r>
              <a:rPr lang="en-US" altLang="zh-CN" sz="1600" dirty="0">
                <a:latin typeface="Inter"/>
              </a:rPr>
              <a:t>τ = 1/(2πfc)</a:t>
            </a:r>
            <a:r>
              <a:rPr lang="zh-CN" altLang="en-US" sz="1600" dirty="0">
                <a:latin typeface="Inter"/>
              </a:rPr>
              <a:t>。</a:t>
            </a:r>
            <a:br>
              <a:rPr lang="zh-CN" altLang="en-US" dirty="0">
                <a:latin typeface="Inter"/>
              </a:rPr>
            </a:br>
            <a:r>
              <a:rPr lang="zh-CN" altLang="en-US" sz="1600" dirty="0">
                <a:latin typeface="Inter"/>
              </a:rPr>
              <a:t>选择的值应足够长，以至少涵盖该站点典型非地震不规则噪声的几个周期。</a:t>
            </a:r>
            <a:endParaRPr lang="en-US" altLang="zh-CN" sz="1600" dirty="0">
              <a:latin typeface="Inter"/>
            </a:endParaRPr>
          </a:p>
          <a:p>
            <a:r>
              <a:rPr lang="en-US" altLang="zh-CN" dirty="0">
                <a:latin typeface="Inter"/>
              </a:rPr>
              <a:t>Trigger on ratio</a:t>
            </a:r>
            <a:r>
              <a:rPr lang="zh-CN" altLang="en-US" dirty="0">
                <a:latin typeface="Inter"/>
              </a:rPr>
              <a:t>：</a:t>
            </a:r>
            <a:r>
              <a:rPr lang="zh-CN" altLang="en-US" sz="1600" dirty="0">
                <a:latin typeface="Inter"/>
              </a:rPr>
              <a:t>短临平均（</a:t>
            </a:r>
            <a:r>
              <a:rPr lang="en-US" altLang="zh-CN" sz="1600" dirty="0">
                <a:latin typeface="Inter"/>
              </a:rPr>
              <a:t>STA</a:t>
            </a:r>
            <a:r>
              <a:rPr lang="zh-CN" altLang="en-US" sz="1600" dirty="0">
                <a:latin typeface="Inter"/>
              </a:rPr>
              <a:t>）与长临平均（</a:t>
            </a:r>
            <a:r>
              <a:rPr lang="en-US" altLang="zh-CN" sz="1600" dirty="0">
                <a:latin typeface="Inter"/>
              </a:rPr>
              <a:t>LTA</a:t>
            </a:r>
            <a:r>
              <a:rPr lang="zh-CN" altLang="en-US" sz="1600" dirty="0">
                <a:latin typeface="Inter"/>
              </a:rPr>
              <a:t>）的比值，当该比值超过此值时，相关通道将被触发。</a:t>
            </a:r>
            <a:br>
              <a:rPr lang="zh-CN" altLang="en-US" sz="1600" dirty="0">
                <a:latin typeface="Inter"/>
              </a:rPr>
            </a:br>
            <a:r>
              <a:rPr lang="zh-CN" altLang="en-US" sz="1600" dirty="0">
                <a:latin typeface="Inter"/>
              </a:rPr>
              <a:t>选择一个足够低的值，以便对感兴趣的事件敏感，但又足够高以最大限度减少误触发。</a:t>
            </a:r>
            <a:endParaRPr lang="en-US" altLang="zh-CN" sz="1600" dirty="0">
              <a:latin typeface="Inter"/>
            </a:endParaRPr>
          </a:p>
          <a:p>
            <a:r>
              <a:rPr lang="en-US" altLang="zh-CN" dirty="0">
                <a:latin typeface="Inter"/>
              </a:rPr>
              <a:t>Trigger off ratio</a:t>
            </a:r>
            <a:r>
              <a:rPr lang="zh-CN" altLang="en-US" dirty="0">
                <a:latin typeface="Inter"/>
              </a:rPr>
              <a:t>：</a:t>
            </a:r>
            <a:r>
              <a:rPr lang="zh-CN" altLang="en-US" sz="1600" dirty="0">
                <a:latin typeface="Inter"/>
              </a:rPr>
              <a:t>短临平均（</a:t>
            </a:r>
            <a:r>
              <a:rPr lang="en-US" altLang="zh-CN" sz="1600" dirty="0">
                <a:latin typeface="Inter"/>
              </a:rPr>
              <a:t>STA</a:t>
            </a:r>
            <a:r>
              <a:rPr lang="zh-CN" altLang="en-US" sz="1600" dirty="0">
                <a:latin typeface="Inter"/>
              </a:rPr>
              <a:t>）与长临平均（</a:t>
            </a:r>
            <a:r>
              <a:rPr lang="en-US" altLang="zh-CN" sz="1600" dirty="0">
                <a:latin typeface="Inter"/>
              </a:rPr>
              <a:t>LTA</a:t>
            </a:r>
            <a:r>
              <a:rPr lang="zh-CN" altLang="en-US" sz="1600" dirty="0">
                <a:latin typeface="Inter"/>
              </a:rPr>
              <a:t>）的比值，当该比值低于此值时，相关通道的触发结束。</a:t>
            </a:r>
            <a:endParaRPr lang="en-US" altLang="zh-CN" sz="1600" dirty="0">
              <a:latin typeface="Inter"/>
            </a:endParaRPr>
          </a:p>
          <a:p>
            <a:r>
              <a:rPr lang="en-US" altLang="zh-CN" dirty="0">
                <a:latin typeface="Inter"/>
              </a:rPr>
              <a:t>Latch LTA</a:t>
            </a:r>
            <a:r>
              <a:rPr lang="zh-CN" altLang="en-US" dirty="0">
                <a:latin typeface="Inter"/>
              </a:rPr>
              <a:t>：</a:t>
            </a:r>
            <a:r>
              <a:rPr lang="zh-CN" altLang="en-US" sz="1600" dirty="0">
                <a:latin typeface="Inter"/>
              </a:rPr>
              <a:t>如果选择此选项，长时平均（</a:t>
            </a:r>
            <a:r>
              <a:rPr lang="en-US" altLang="zh-CN" sz="1600" dirty="0">
                <a:latin typeface="Inter"/>
              </a:rPr>
              <a:t>LTA</a:t>
            </a:r>
            <a:r>
              <a:rPr lang="zh-CN" altLang="en-US" sz="1600" dirty="0">
                <a:latin typeface="Inter"/>
              </a:rPr>
              <a:t>）将保持在通道触发时的值，并且在通道处于触发状态期间不进行更新。</a:t>
            </a:r>
            <a:br>
              <a:rPr lang="zh-CN" altLang="en-US" sz="1600" dirty="0">
                <a:latin typeface="Inter"/>
              </a:rPr>
            </a:br>
            <a:r>
              <a:rPr lang="zh-CN" altLang="en-US" sz="1600" dirty="0">
                <a:latin typeface="Inter"/>
              </a:rPr>
              <a:t>如果不选择此选项，长时平均（</a:t>
            </a:r>
            <a:r>
              <a:rPr lang="en-US" altLang="zh-CN" sz="1600" dirty="0">
                <a:latin typeface="Inter"/>
              </a:rPr>
              <a:t>LTA</a:t>
            </a:r>
            <a:r>
              <a:rPr lang="zh-CN" altLang="en-US" sz="1600" dirty="0">
                <a:latin typeface="Inter"/>
              </a:rPr>
              <a:t>）会在通道触发期间持续计算和更新。</a:t>
            </a:r>
            <a:br>
              <a:rPr lang="zh-CN" altLang="en-US" sz="1600" dirty="0">
                <a:latin typeface="Inter"/>
              </a:rPr>
            </a:br>
            <a:r>
              <a:rPr lang="zh-CN" altLang="en-US" sz="1600" dirty="0">
                <a:latin typeface="Inter"/>
              </a:rPr>
              <a:t>在两种情况下，触发都会在达到触发关闭比率或最大持续时间到期时终止。</a:t>
            </a:r>
            <a:endParaRPr lang="en-US" altLang="zh-CN" sz="1600" dirty="0">
              <a:latin typeface="Inter"/>
            </a:endParaRPr>
          </a:p>
          <a:p>
            <a:r>
              <a:rPr lang="en-US" altLang="zh-CN" dirty="0">
                <a:latin typeface="Inter"/>
              </a:rPr>
              <a:t>Maximum duration</a:t>
            </a:r>
            <a:r>
              <a:rPr lang="zh-CN" altLang="en-US" dirty="0">
                <a:latin typeface="Inter"/>
              </a:rPr>
              <a:t>：</a:t>
            </a:r>
            <a:r>
              <a:rPr lang="zh-CN" altLang="en-US" sz="1600" dirty="0">
                <a:latin typeface="Inter"/>
              </a:rPr>
              <a:t>触发的持续时间（以秒为单位）。</a:t>
            </a:r>
            <a:br>
              <a:rPr lang="zh-CN" altLang="en-US" sz="1600" dirty="0">
                <a:latin typeface="Inter"/>
              </a:rPr>
            </a:br>
            <a:r>
              <a:rPr lang="zh-CN" altLang="en-US" sz="1600" dirty="0">
                <a:latin typeface="Inter"/>
              </a:rPr>
              <a:t>在此时间段结束后，即使尚未达到触发关闭比率，触发也会结束。</a:t>
            </a:r>
            <a:endParaRPr lang="en-US" altLang="zh-CN" sz="1600" dirty="0">
              <a:latin typeface="Inter"/>
            </a:endParaRPr>
          </a:p>
          <a:p>
            <a:endParaRPr lang="zh-CN" altLang="en-US" sz="1400" kern="100" dirty="0">
              <a:latin typeface="等线" panose="02010600030101010101" pitchFamily="2" charset="-122"/>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513192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887277" y="1253332"/>
          <a:ext cx="9779881" cy="3352087"/>
        </p:xfrm>
        <a:graphic>
          <a:graphicData uri="http://schemas.openxmlformats.org/drawingml/2006/table">
            <a:tbl>
              <a:tblPr firstRow="1" firstCol="1" bandRow="1">
                <a:tableStyleId>{5C22544A-7EE6-4342-B048-85BDC9FD1C3A}</a:tableStyleId>
              </a:tblPr>
              <a:tblGrid>
                <a:gridCol w="974272">
                  <a:extLst>
                    <a:ext uri="{9D8B030D-6E8A-4147-A177-3AD203B41FA5}">
                      <a16:colId xmlns:a16="http://schemas.microsoft.com/office/drawing/2014/main" val="20000"/>
                    </a:ext>
                  </a:extLst>
                </a:gridCol>
                <a:gridCol w="2333946">
                  <a:extLst>
                    <a:ext uri="{9D8B030D-6E8A-4147-A177-3AD203B41FA5}">
                      <a16:colId xmlns:a16="http://schemas.microsoft.com/office/drawing/2014/main" val="20001"/>
                    </a:ext>
                  </a:extLst>
                </a:gridCol>
                <a:gridCol w="3881433">
                  <a:extLst>
                    <a:ext uri="{9D8B030D-6E8A-4147-A177-3AD203B41FA5}">
                      <a16:colId xmlns:a16="http://schemas.microsoft.com/office/drawing/2014/main" val="20002"/>
                    </a:ext>
                  </a:extLst>
                </a:gridCol>
                <a:gridCol w="2590230">
                  <a:extLst>
                    <a:ext uri="{9D8B030D-6E8A-4147-A177-3AD203B41FA5}">
                      <a16:colId xmlns:a16="http://schemas.microsoft.com/office/drawing/2014/main" val="20003"/>
                    </a:ext>
                  </a:extLst>
                </a:gridCol>
              </a:tblGrid>
              <a:tr h="354343">
                <a:tc>
                  <a:txBody>
                    <a:bodyPr/>
                    <a:lstStyle/>
                    <a:p>
                      <a:pPr algn="just"/>
                      <a:r>
                        <a:rPr lang="zh-CN" sz="1100" kern="100">
                          <a:effectLst/>
                        </a:rPr>
                        <a:t>接口类型</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159455" marR="159455" marT="79727" marB="79727" anchor="ctr"/>
                </a:tc>
                <a:tc>
                  <a:txBody>
                    <a:bodyPr/>
                    <a:lstStyle/>
                    <a:p>
                      <a:pPr algn="just"/>
                      <a:r>
                        <a:rPr lang="zh-CN" sz="1100" kern="100" dirty="0">
                          <a:effectLst/>
                        </a:rPr>
                        <a:t>接口名称</a:t>
                      </a:r>
                      <a:r>
                        <a:rPr lang="en-US" sz="1100" kern="100" dirty="0">
                          <a:effectLst/>
                        </a:rPr>
                        <a:t>/</a:t>
                      </a:r>
                      <a:r>
                        <a:rPr lang="zh-CN" sz="1100" kern="100" dirty="0">
                          <a:effectLst/>
                        </a:rPr>
                        <a:t>规格</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159455" marR="159455" marT="79727" marB="79727" anchor="ctr"/>
                </a:tc>
                <a:tc>
                  <a:txBody>
                    <a:bodyPr/>
                    <a:lstStyle/>
                    <a:p>
                      <a:pPr algn="just"/>
                      <a:r>
                        <a:rPr lang="zh-CN" sz="1100" kern="100" dirty="0">
                          <a:effectLst/>
                        </a:rPr>
                        <a:t>功能</a:t>
                      </a:r>
                      <a:r>
                        <a:rPr lang="zh-CN" altLang="en-US" sz="1100" kern="100" dirty="0">
                          <a:effectLst/>
                        </a:rPr>
                        <a:t>描述</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159455" marR="159455" marT="79727" marB="79727" anchor="ctr"/>
                </a:tc>
                <a:tc>
                  <a:txBody>
                    <a:bodyPr/>
                    <a:lstStyle/>
                    <a:p>
                      <a:pPr algn="just"/>
                      <a:r>
                        <a:rPr lang="zh-CN" sz="1100" kern="100">
                          <a:effectLst/>
                        </a:rPr>
                        <a:t>技术参数或引用依据</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159455" marR="159455" marT="79727" marB="79727" anchor="ctr"/>
                </a:tc>
                <a:extLst>
                  <a:ext uri="{0D108BD9-81ED-4DB2-BD59-A6C34878D82A}">
                    <a16:rowId xmlns:a16="http://schemas.microsoft.com/office/drawing/2014/main" val="10000"/>
                  </a:ext>
                </a:extLst>
              </a:tr>
              <a:tr h="499624">
                <a:tc>
                  <a:txBody>
                    <a:bodyPr/>
                    <a:lstStyle/>
                    <a:p>
                      <a:pPr algn="just"/>
                      <a:r>
                        <a:rPr lang="zh-CN" sz="1100" kern="100">
                          <a:effectLst/>
                        </a:rPr>
                        <a:t>供电接口</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159455" marR="159455" marT="79727" marB="79727" anchor="ctr"/>
                </a:tc>
                <a:tc>
                  <a:txBody>
                    <a:bodyPr/>
                    <a:lstStyle/>
                    <a:p>
                      <a:pPr algn="just"/>
                      <a:r>
                        <a:rPr lang="zh-CN" sz="1100" kern="100">
                          <a:effectLst/>
                        </a:rPr>
                        <a:t>直流电源接口</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159455" marR="159455" marT="79727" marB="79727" anchor="ctr"/>
                </a:tc>
                <a:tc>
                  <a:txBody>
                    <a:bodyPr/>
                    <a:lstStyle/>
                    <a:p>
                      <a:pPr algn="just"/>
                      <a:r>
                        <a:rPr lang="zh-CN" sz="1100" kern="100">
                          <a:effectLst/>
                        </a:rPr>
                        <a:t>提供主电源输入，支持</a:t>
                      </a:r>
                      <a:r>
                        <a:rPr lang="en-US" sz="1100" kern="100">
                          <a:effectLst/>
                        </a:rPr>
                        <a:t>9-15V</a:t>
                      </a:r>
                      <a:r>
                        <a:rPr lang="zh-CN" sz="1100" kern="100">
                          <a:effectLst/>
                        </a:rPr>
                        <a:t>宽电压输入，确保设备稳定运行</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159455" marR="159455" marT="79727" marB="79727" anchor="ctr"/>
                </a:tc>
                <a:tc>
                  <a:txBody>
                    <a:bodyPr/>
                    <a:lstStyle/>
                    <a:p>
                      <a:pPr algn="just"/>
                      <a:r>
                        <a:rPr lang="zh-CN" sz="1100" kern="100">
                          <a:effectLst/>
                        </a:rPr>
                        <a:t>支持太阳能冗余供电，续航</a:t>
                      </a:r>
                      <a:r>
                        <a:rPr lang="en-US" sz="1100" kern="100">
                          <a:effectLst/>
                        </a:rPr>
                        <a:t>≥90</a:t>
                      </a:r>
                      <a:r>
                        <a:rPr lang="zh-CN" sz="1100" kern="100">
                          <a:effectLst/>
                        </a:rPr>
                        <a:t>天</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159455" marR="159455" marT="79727" marB="79727" anchor="ctr"/>
                </a:tc>
                <a:extLst>
                  <a:ext uri="{0D108BD9-81ED-4DB2-BD59-A6C34878D82A}">
                    <a16:rowId xmlns:a16="http://schemas.microsoft.com/office/drawing/2014/main" val="10001"/>
                  </a:ext>
                </a:extLst>
              </a:tr>
              <a:tr h="499624">
                <a:tc>
                  <a:txBody>
                    <a:bodyPr/>
                    <a:lstStyle/>
                    <a:p>
                      <a:pPr algn="just"/>
                      <a:r>
                        <a:rPr lang="zh-CN" sz="1100" kern="100" dirty="0">
                          <a:effectLst/>
                        </a:rPr>
                        <a:t>数据通信接口</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159455" marR="159455" marT="79727" marB="79727" anchor="ctr"/>
                </a:tc>
                <a:tc>
                  <a:txBody>
                    <a:bodyPr/>
                    <a:lstStyle/>
                    <a:p>
                      <a:pPr algn="just"/>
                      <a:r>
                        <a:rPr lang="en-US" sz="1100" kern="100">
                          <a:effectLst/>
                        </a:rPr>
                        <a:t>RJ45</a:t>
                      </a:r>
                      <a:r>
                        <a:rPr lang="zh-CN" sz="1100" kern="100">
                          <a:effectLst/>
                        </a:rPr>
                        <a:t>以太网接口</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159455" marR="159455" marT="79727" marB="79727" anchor="ctr"/>
                </a:tc>
                <a:tc>
                  <a:txBody>
                    <a:bodyPr/>
                    <a:lstStyle/>
                    <a:p>
                      <a:pPr algn="just"/>
                      <a:r>
                        <a:rPr lang="zh-CN" sz="1100" kern="100" dirty="0">
                          <a:effectLst/>
                        </a:rPr>
                        <a:t>有线网络数据传输，支持</a:t>
                      </a:r>
                      <a:r>
                        <a:rPr lang="en-US" sz="1100" kern="100" dirty="0">
                          <a:effectLst/>
                        </a:rPr>
                        <a:t>TCP/IP</a:t>
                      </a:r>
                      <a:r>
                        <a:rPr lang="zh-CN" sz="1100" kern="100" dirty="0">
                          <a:effectLst/>
                        </a:rPr>
                        <a:t>协议，实现实时数据上传至监测中心</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159455" marR="159455" marT="79727" marB="79727" anchor="ctr"/>
                </a:tc>
                <a:tc>
                  <a:txBody>
                    <a:bodyPr/>
                    <a:lstStyle/>
                    <a:p>
                      <a:pPr algn="just"/>
                      <a:r>
                        <a:rPr lang="zh-CN" sz="1100" kern="100">
                          <a:effectLst/>
                        </a:rPr>
                        <a:t>兼容</a:t>
                      </a:r>
                      <a:r>
                        <a:rPr lang="en-US" sz="1100" kern="100">
                          <a:effectLst/>
                        </a:rPr>
                        <a:t>10/100M</a:t>
                      </a:r>
                      <a:r>
                        <a:rPr lang="zh-CN" sz="1100" kern="100">
                          <a:effectLst/>
                        </a:rPr>
                        <a:t>自适应网络，支持远程管理</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159455" marR="159455" marT="79727" marB="79727" anchor="ctr"/>
                </a:tc>
                <a:extLst>
                  <a:ext uri="{0D108BD9-81ED-4DB2-BD59-A6C34878D82A}">
                    <a16:rowId xmlns:a16="http://schemas.microsoft.com/office/drawing/2014/main" val="10002"/>
                  </a:ext>
                </a:extLst>
              </a:tr>
              <a:tr h="499624">
                <a:tc>
                  <a:txBody>
                    <a:bodyPr/>
                    <a:lstStyle/>
                    <a:p>
                      <a:pPr marL="0" algn="just" defTabSz="914400" rtl="0" eaLnBrk="1" latinLnBrk="0" hangingPunct="1"/>
                      <a:r>
                        <a:rPr lang="zh-CN" altLang="en-US" sz="1100" b="1" kern="100" dirty="0">
                          <a:solidFill>
                            <a:schemeClr val="lt1"/>
                          </a:solidFill>
                          <a:effectLst/>
                          <a:latin typeface="+mn-lt"/>
                          <a:ea typeface="+mn-ea"/>
                          <a:cs typeface="+mn-cs"/>
                        </a:rPr>
                        <a:t>无线通信接口</a:t>
                      </a:r>
                    </a:p>
                  </a:txBody>
                  <a:tcPr marL="159455" marR="159455" marT="79727" marB="79727" anchor="ctr"/>
                </a:tc>
                <a:tc>
                  <a:txBody>
                    <a:bodyPr/>
                    <a:lstStyle/>
                    <a:p>
                      <a:pPr algn="just"/>
                      <a:r>
                        <a:rPr lang="en-US" sz="1100" kern="100" dirty="0">
                          <a:effectLst/>
                        </a:rPr>
                        <a:t>USB 2.0/3.0</a:t>
                      </a:r>
                      <a:r>
                        <a:rPr lang="zh-CN" sz="1100" kern="100" dirty="0">
                          <a:effectLst/>
                        </a:rPr>
                        <a:t>接口</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159455" marR="159455" marT="79727" marB="79727" anchor="ctr"/>
                </a:tc>
                <a:tc>
                  <a:txBody>
                    <a:bodyPr/>
                    <a:lstStyle/>
                    <a:p>
                      <a:pPr marL="0" algn="just" defTabSz="914400" rtl="0" eaLnBrk="1" latinLnBrk="0" hangingPunct="1"/>
                      <a:r>
                        <a:rPr lang="zh-CN" altLang="en-US" sz="1100" kern="100" dirty="0">
                          <a:solidFill>
                            <a:schemeClr val="dk1"/>
                          </a:solidFill>
                          <a:effectLst/>
                          <a:latin typeface="+mn-lt"/>
                          <a:ea typeface="+mn-ea"/>
                          <a:cs typeface="+mn-cs"/>
                        </a:rPr>
                        <a:t>外接无线模组通讯</a:t>
                      </a:r>
                    </a:p>
                  </a:txBody>
                  <a:tcPr marL="159455" marR="159455" marT="79727" marB="79727" anchor="ctr"/>
                </a:tc>
                <a:tc>
                  <a:txBody>
                    <a:bodyPr/>
                    <a:lstStyle/>
                    <a:p>
                      <a:pPr algn="just"/>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159455" marR="159455" marT="79727" marB="79727" anchor="ctr"/>
                </a:tc>
                <a:extLst>
                  <a:ext uri="{0D108BD9-81ED-4DB2-BD59-A6C34878D82A}">
                    <a16:rowId xmlns:a16="http://schemas.microsoft.com/office/drawing/2014/main" val="10003"/>
                  </a:ext>
                </a:extLst>
              </a:tr>
              <a:tr h="499624">
                <a:tc>
                  <a:txBody>
                    <a:bodyPr/>
                    <a:lstStyle/>
                    <a:p>
                      <a:pPr algn="just"/>
                      <a:r>
                        <a:rPr lang="zh-CN" sz="1100" kern="100">
                          <a:effectLst/>
                        </a:rPr>
                        <a:t>时间同步接口</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159455" marR="159455" marT="79727" marB="79727" anchor="ctr"/>
                </a:tc>
                <a:tc>
                  <a:txBody>
                    <a:bodyPr/>
                    <a:lstStyle/>
                    <a:p>
                      <a:pPr algn="just"/>
                      <a:r>
                        <a:rPr lang="en-US" sz="1100" kern="100">
                          <a:effectLst/>
                        </a:rPr>
                        <a:t>GNSS</a:t>
                      </a:r>
                      <a:r>
                        <a:rPr lang="zh-CN" sz="1100" kern="100">
                          <a:effectLst/>
                        </a:rPr>
                        <a:t>天线接口</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159455" marR="159455" marT="79727" marB="79727" anchor="ctr"/>
                </a:tc>
                <a:tc>
                  <a:txBody>
                    <a:bodyPr/>
                    <a:lstStyle/>
                    <a:p>
                      <a:pPr algn="just"/>
                      <a:r>
                        <a:rPr lang="zh-CN" sz="1100" kern="100" dirty="0">
                          <a:effectLst/>
                        </a:rPr>
                        <a:t>接收</a:t>
                      </a:r>
                      <a:r>
                        <a:rPr lang="en-US" sz="1100" kern="100" dirty="0">
                          <a:effectLst/>
                        </a:rPr>
                        <a:t>GNSS</a:t>
                      </a:r>
                      <a:r>
                        <a:rPr lang="zh-CN" sz="1100" kern="100" dirty="0">
                          <a:effectLst/>
                        </a:rPr>
                        <a:t>信号，提供高精度时间同步（误差</a:t>
                      </a:r>
                      <a:r>
                        <a:rPr lang="en-US" sz="1100" kern="100" dirty="0">
                          <a:effectLst/>
                        </a:rPr>
                        <a:t>&lt;10us</a:t>
                      </a:r>
                      <a:r>
                        <a:rPr lang="zh-CN" sz="1100" kern="100" dirty="0">
                          <a:effectLst/>
                        </a:rPr>
                        <a:t>），确保多台站数据时间一致性</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159455" marR="159455" marT="79727" marB="79727" anchor="ctr"/>
                </a:tc>
                <a:tc>
                  <a:txBody>
                    <a:bodyPr/>
                    <a:lstStyle/>
                    <a:p>
                      <a:pPr algn="just"/>
                      <a:r>
                        <a:rPr lang="zh-CN" sz="1100" kern="100" dirty="0">
                          <a:effectLst/>
                        </a:rPr>
                        <a:t>集成</a:t>
                      </a:r>
                      <a:r>
                        <a:rPr lang="en-US" sz="1100" kern="100" dirty="0">
                          <a:effectLst/>
                        </a:rPr>
                        <a:t>GNSS</a:t>
                      </a:r>
                      <a:r>
                        <a:rPr lang="zh-CN" sz="1100" kern="100" dirty="0">
                          <a:effectLst/>
                        </a:rPr>
                        <a:t>模块，支持</a:t>
                      </a:r>
                      <a:r>
                        <a:rPr lang="en-US" sz="1100" kern="100" dirty="0">
                          <a:effectLst/>
                        </a:rPr>
                        <a:t>NTP</a:t>
                      </a:r>
                      <a:r>
                        <a:rPr lang="zh-CN" sz="1100" kern="100" dirty="0">
                          <a:effectLst/>
                        </a:rPr>
                        <a:t>协议</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159455" marR="159455" marT="79727" marB="79727" anchor="ctr"/>
                </a:tc>
                <a:extLst>
                  <a:ext uri="{0D108BD9-81ED-4DB2-BD59-A6C34878D82A}">
                    <a16:rowId xmlns:a16="http://schemas.microsoft.com/office/drawing/2014/main" val="10004"/>
                  </a:ext>
                </a:extLst>
              </a:tr>
              <a:tr h="499624">
                <a:tc>
                  <a:txBody>
                    <a:bodyPr/>
                    <a:lstStyle/>
                    <a:p>
                      <a:pPr algn="just"/>
                      <a:r>
                        <a:rPr lang="zh-CN" sz="1100" kern="100">
                          <a:effectLst/>
                        </a:rPr>
                        <a:t>控制与调试接口</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159455" marR="159455" marT="79727" marB="79727" anchor="ctr"/>
                </a:tc>
                <a:tc>
                  <a:txBody>
                    <a:bodyPr/>
                    <a:lstStyle/>
                    <a:p>
                      <a:pPr algn="just"/>
                      <a:r>
                        <a:rPr lang="en-US" sz="1100" kern="100">
                          <a:effectLst/>
                        </a:rPr>
                        <a:t>RS-232/485</a:t>
                      </a:r>
                      <a:r>
                        <a:rPr lang="zh-CN" sz="1100" kern="100">
                          <a:effectLst/>
                        </a:rPr>
                        <a:t>串口</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159455" marR="159455" marT="79727" marB="79727" anchor="ctr"/>
                </a:tc>
                <a:tc>
                  <a:txBody>
                    <a:bodyPr/>
                    <a:lstStyle/>
                    <a:p>
                      <a:pPr algn="just"/>
                      <a:r>
                        <a:rPr lang="zh-CN" sz="1100" kern="100">
                          <a:effectLst/>
                        </a:rPr>
                        <a:t>设备参数配置、固件升级及故障诊断，支持本地或远程调试</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159455" marR="159455" marT="79727" marB="79727" anchor="ctr"/>
                </a:tc>
                <a:tc>
                  <a:txBody>
                    <a:bodyPr/>
                    <a:lstStyle/>
                    <a:p>
                      <a:pPr algn="just"/>
                      <a:r>
                        <a:rPr lang="zh-CN" sz="1100" kern="100">
                          <a:effectLst/>
                        </a:rPr>
                        <a:t>波特率</a:t>
                      </a:r>
                      <a:r>
                        <a:rPr lang="en-US" sz="1100" kern="100">
                          <a:effectLst/>
                        </a:rPr>
                        <a:t>9600-115200bps</a:t>
                      </a:r>
                      <a:r>
                        <a:rPr lang="zh-CN" sz="1100" kern="100">
                          <a:effectLst/>
                        </a:rPr>
                        <a:t>，兼容</a:t>
                      </a:r>
                      <a:r>
                        <a:rPr lang="en-US" sz="1100" kern="100">
                          <a:effectLst/>
                        </a:rPr>
                        <a:t>Modbus</a:t>
                      </a:r>
                      <a:r>
                        <a:rPr lang="zh-CN" sz="1100" kern="100">
                          <a:effectLst/>
                        </a:rPr>
                        <a:t>协议</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159455" marR="159455" marT="79727" marB="79727" anchor="ctr"/>
                </a:tc>
                <a:extLst>
                  <a:ext uri="{0D108BD9-81ED-4DB2-BD59-A6C34878D82A}">
                    <a16:rowId xmlns:a16="http://schemas.microsoft.com/office/drawing/2014/main" val="10005"/>
                  </a:ext>
                </a:extLst>
              </a:tr>
              <a:tr h="499624">
                <a:tc>
                  <a:txBody>
                    <a:bodyPr/>
                    <a:lstStyle/>
                    <a:p>
                      <a:pPr algn="just"/>
                      <a:r>
                        <a:rPr lang="zh-CN" sz="1100" kern="100">
                          <a:effectLst/>
                        </a:rPr>
                        <a:t>存储扩展接口</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159455" marR="159455" marT="79727" marB="79727" anchor="ctr"/>
                </a:tc>
                <a:tc>
                  <a:txBody>
                    <a:bodyPr/>
                    <a:lstStyle/>
                    <a:p>
                      <a:pPr algn="just"/>
                      <a:r>
                        <a:rPr lang="en-US" sz="1100" kern="100">
                          <a:effectLst/>
                        </a:rPr>
                        <a:t>SD</a:t>
                      </a:r>
                      <a:r>
                        <a:rPr lang="zh-CN" sz="1100" kern="100">
                          <a:effectLst/>
                        </a:rPr>
                        <a:t>卡槽</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159455" marR="159455" marT="79727" marB="79727" anchor="ctr"/>
                </a:tc>
                <a:tc>
                  <a:txBody>
                    <a:bodyPr/>
                    <a:lstStyle/>
                    <a:p>
                      <a:pPr algn="just"/>
                      <a:r>
                        <a:rPr lang="zh-CN" sz="1100" kern="100">
                          <a:effectLst/>
                        </a:rPr>
                        <a:t>本地数据缓存，防止网络中断导致数据丢失，支持</a:t>
                      </a:r>
                      <a:r>
                        <a:rPr lang="en-US" sz="1100" kern="100">
                          <a:effectLst/>
                        </a:rPr>
                        <a:t>FAT32/exFAT</a:t>
                      </a:r>
                      <a:r>
                        <a:rPr lang="zh-CN" sz="1100" kern="100">
                          <a:effectLst/>
                        </a:rPr>
                        <a:t>格式</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159455" marR="159455" marT="79727" marB="79727" anchor="ctr"/>
                </a:tc>
                <a:tc>
                  <a:txBody>
                    <a:bodyPr/>
                    <a:lstStyle/>
                    <a:p>
                      <a:pPr algn="just"/>
                      <a:r>
                        <a:rPr lang="zh-CN" sz="1100" kern="100" dirty="0">
                          <a:effectLst/>
                        </a:rPr>
                        <a:t>最大支持</a:t>
                      </a:r>
                      <a:r>
                        <a:rPr lang="en-US" sz="1100" kern="100" dirty="0">
                          <a:effectLst/>
                        </a:rPr>
                        <a:t>512GB</a:t>
                      </a:r>
                      <a:r>
                        <a:rPr lang="zh-CN" sz="1100" kern="100" dirty="0">
                          <a:effectLst/>
                        </a:rPr>
                        <a:t>存储卡，读写速度</a:t>
                      </a:r>
                      <a:r>
                        <a:rPr lang="en-US" sz="1100" kern="100" dirty="0">
                          <a:effectLst/>
                        </a:rPr>
                        <a:t>≥90MB/s</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159455" marR="159455" marT="79727" marB="79727" anchor="ctr"/>
                </a:tc>
                <a:extLst>
                  <a:ext uri="{0D108BD9-81ED-4DB2-BD59-A6C34878D82A}">
                    <a16:rowId xmlns:a16="http://schemas.microsoft.com/office/drawing/2014/main" val="10006"/>
                  </a:ext>
                </a:extLst>
              </a:tr>
            </a:tbl>
          </a:graphicData>
        </a:graphic>
      </p:graphicFrame>
      <p:sp>
        <p:nvSpPr>
          <p:cNvPr id="4" name="文本框 3"/>
          <p:cNvSpPr txBox="1"/>
          <p:nvPr/>
        </p:nvSpPr>
        <p:spPr>
          <a:xfrm>
            <a:off x="5223219" y="323163"/>
            <a:ext cx="1107996" cy="369332"/>
          </a:xfrm>
          <a:prstGeom prst="rect">
            <a:avLst/>
          </a:prstGeom>
          <a:noFill/>
        </p:spPr>
        <p:txBody>
          <a:bodyPr wrap="none" rtlCol="0">
            <a:spAutoFit/>
          </a:bodyPr>
          <a:lstStyle/>
          <a:p>
            <a:r>
              <a:rPr lang="zh-CN" altLang="en-US" dirty="0"/>
              <a:t>产品接口</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FC90A7-893E-4C42-8AD8-58FFA3973482}"/>
              </a:ext>
            </a:extLst>
          </p:cNvPr>
          <p:cNvSpPr>
            <a:spLocks noGrp="1"/>
          </p:cNvSpPr>
          <p:nvPr>
            <p:ph type="title"/>
          </p:nvPr>
        </p:nvSpPr>
        <p:spPr>
          <a:xfrm>
            <a:off x="3368378" y="230895"/>
            <a:ext cx="4273993" cy="775783"/>
          </a:xfrm>
        </p:spPr>
        <p:txBody>
          <a:bodyPr>
            <a:normAutofit/>
          </a:bodyPr>
          <a:lstStyle/>
          <a:p>
            <a:pPr algn="ctr"/>
            <a:r>
              <a:rPr lang="zh-CN" altLang="en-US" sz="2000" dirty="0"/>
              <a:t>阈值触发</a:t>
            </a:r>
          </a:p>
        </p:txBody>
      </p:sp>
      <p:pic>
        <p:nvPicPr>
          <p:cNvPr id="5" name="图片 4">
            <a:extLst>
              <a:ext uri="{FF2B5EF4-FFF2-40B4-BE49-F238E27FC236}">
                <a16:creationId xmlns:a16="http://schemas.microsoft.com/office/drawing/2014/main" id="{BBD81996-1D57-456B-BB3E-7BAD4C906F81}"/>
              </a:ext>
            </a:extLst>
          </p:cNvPr>
          <p:cNvPicPr>
            <a:picLocks noChangeAspect="1"/>
          </p:cNvPicPr>
          <p:nvPr/>
        </p:nvPicPr>
        <p:blipFill>
          <a:blip r:embed="rId2"/>
          <a:stretch>
            <a:fillRect/>
          </a:stretch>
        </p:blipFill>
        <p:spPr>
          <a:xfrm>
            <a:off x="198343" y="1006678"/>
            <a:ext cx="5307031" cy="2850072"/>
          </a:xfrm>
          <a:prstGeom prst="rect">
            <a:avLst/>
          </a:prstGeom>
        </p:spPr>
      </p:pic>
      <p:sp>
        <p:nvSpPr>
          <p:cNvPr id="10" name="文本框 9">
            <a:extLst>
              <a:ext uri="{FF2B5EF4-FFF2-40B4-BE49-F238E27FC236}">
                <a16:creationId xmlns:a16="http://schemas.microsoft.com/office/drawing/2014/main" id="{742A7D43-813D-4DEC-9591-F838B4E23CB0}"/>
              </a:ext>
            </a:extLst>
          </p:cNvPr>
          <p:cNvSpPr txBox="1"/>
          <p:nvPr/>
        </p:nvSpPr>
        <p:spPr>
          <a:xfrm>
            <a:off x="125877" y="4124701"/>
            <a:ext cx="5379497" cy="1015663"/>
          </a:xfrm>
          <a:prstGeom prst="rect">
            <a:avLst/>
          </a:prstGeom>
          <a:noFill/>
        </p:spPr>
        <p:txBody>
          <a:bodyPr wrap="square">
            <a:spAutoFit/>
          </a:bodyPr>
          <a:lstStyle/>
          <a:p>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Type1</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：设置通道为阈值触发类型（</a:t>
            </a:r>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Threshold</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a:t>
            </a:r>
            <a:endParaRPr lang="en-US" altLang="zh-CN" sz="1200" kern="100" dirty="0">
              <a:latin typeface="等线" panose="02010600030101010101" pitchFamily="2" charset="-122"/>
              <a:ea typeface="等线" panose="02010600030101010101" pitchFamily="2" charset="-122"/>
              <a:cs typeface="Times New Roman" panose="02020603050405020304" pitchFamily="18" charset="0"/>
            </a:endParaRPr>
          </a:p>
          <a:p>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Votes 1</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：设置通道投票数</a:t>
            </a:r>
            <a:endParaRPr lang="en-US" altLang="zh-CN" sz="1200" kern="100" dirty="0">
              <a:latin typeface="等线" panose="02010600030101010101" pitchFamily="2" charset="-122"/>
              <a:ea typeface="等线" panose="02010600030101010101" pitchFamily="2" charset="-122"/>
              <a:cs typeface="Times New Roman" panose="02020603050405020304" pitchFamily="18" charset="0"/>
            </a:endParaRPr>
          </a:p>
          <a:p>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Trigger threshold 1[g]</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：设置触发阈值大小</a:t>
            </a:r>
            <a:endParaRPr lang="en-US" altLang="zh-CN" sz="1200" kern="100" dirty="0">
              <a:latin typeface="等线" panose="02010600030101010101" pitchFamily="2" charset="-122"/>
              <a:ea typeface="等线" panose="02010600030101010101" pitchFamily="2" charset="-122"/>
              <a:cs typeface="Times New Roman" panose="02020603050405020304" pitchFamily="18" charset="0"/>
            </a:endParaRPr>
          </a:p>
          <a:p>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Threshold hold off 1[s]</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：设置阈值触发等待时间，在该时间段内，如果再次超出阈值，不生成触发信号；</a:t>
            </a:r>
          </a:p>
        </p:txBody>
      </p:sp>
      <p:pic>
        <p:nvPicPr>
          <p:cNvPr id="6" name="图片 5">
            <a:extLst>
              <a:ext uri="{FF2B5EF4-FFF2-40B4-BE49-F238E27FC236}">
                <a16:creationId xmlns:a16="http://schemas.microsoft.com/office/drawing/2014/main" id="{FBD248D4-8427-4F55-8E80-26B038A3733F}"/>
              </a:ext>
            </a:extLst>
          </p:cNvPr>
          <p:cNvPicPr>
            <a:picLocks noChangeAspect="1"/>
          </p:cNvPicPr>
          <p:nvPr/>
        </p:nvPicPr>
        <p:blipFill>
          <a:blip r:embed="rId3"/>
          <a:stretch>
            <a:fillRect/>
          </a:stretch>
        </p:blipFill>
        <p:spPr>
          <a:xfrm>
            <a:off x="5614431" y="1006678"/>
            <a:ext cx="5498113" cy="2850072"/>
          </a:xfrm>
          <a:prstGeom prst="rect">
            <a:avLst/>
          </a:prstGeom>
        </p:spPr>
      </p:pic>
      <p:sp>
        <p:nvSpPr>
          <p:cNvPr id="7" name="文本框 6">
            <a:extLst>
              <a:ext uri="{FF2B5EF4-FFF2-40B4-BE49-F238E27FC236}">
                <a16:creationId xmlns:a16="http://schemas.microsoft.com/office/drawing/2014/main" id="{6450552B-D185-42B4-8383-7C7E90F2F236}"/>
              </a:ext>
            </a:extLst>
          </p:cNvPr>
          <p:cNvSpPr txBox="1"/>
          <p:nvPr/>
        </p:nvSpPr>
        <p:spPr>
          <a:xfrm>
            <a:off x="5614431" y="4124701"/>
            <a:ext cx="5498113" cy="1384995"/>
          </a:xfrm>
          <a:prstGeom prst="rect">
            <a:avLst/>
          </a:prstGeom>
          <a:noFill/>
        </p:spPr>
        <p:txBody>
          <a:bodyPr wrap="square">
            <a:spAutoFit/>
          </a:bodyPr>
          <a:lstStyle/>
          <a:p>
            <a:r>
              <a:rPr lang="en-US" altLang="zh-CN" sz="1200" b="0" i="0" dirty="0">
                <a:solidFill>
                  <a:srgbClr val="1C1F23"/>
                </a:solidFill>
                <a:effectLst/>
                <a:latin typeface="Inter"/>
              </a:rPr>
              <a:t>Coincidence window [s]</a:t>
            </a:r>
            <a:r>
              <a:rPr lang="zh-CN" altLang="en-US" sz="1200" b="0" i="0" dirty="0">
                <a:solidFill>
                  <a:srgbClr val="1C1F23"/>
                </a:solidFill>
                <a:effectLst/>
                <a:latin typeface="Inter"/>
              </a:rPr>
              <a:t>：</a:t>
            </a:r>
            <a:r>
              <a:rPr lang="zh-CN" altLang="en-US" sz="1200" b="0" i="0" dirty="0">
                <a:effectLst/>
                <a:latin typeface="Inter"/>
              </a:rPr>
              <a:t>为使各通道纳入同一事件，其触发时间必须落入的时间窗口。</a:t>
            </a:r>
            <a:endParaRPr lang="en-US" altLang="zh-CN" sz="1200" b="0" i="0" dirty="0">
              <a:effectLst/>
              <a:latin typeface="Inter"/>
            </a:endParaRPr>
          </a:p>
          <a:p>
            <a:r>
              <a:rPr lang="en-US" altLang="zh-CN" sz="1200" b="0" i="0" dirty="0">
                <a:solidFill>
                  <a:srgbClr val="1C1F23"/>
                </a:solidFill>
                <a:effectLst/>
                <a:latin typeface="Inter"/>
              </a:rPr>
              <a:t>Required votes</a:t>
            </a:r>
            <a:r>
              <a:rPr lang="zh-CN" altLang="en-US" sz="1200" dirty="0">
                <a:solidFill>
                  <a:srgbClr val="1C1F23"/>
                </a:solidFill>
                <a:latin typeface="Inter"/>
              </a:rPr>
              <a:t>：</a:t>
            </a:r>
            <a:r>
              <a:rPr lang="zh-CN" altLang="en-US" sz="1200" b="0" i="0" dirty="0">
                <a:effectLst/>
                <a:latin typeface="Inter"/>
              </a:rPr>
              <a:t>触发信号声明为事件所需的最低投票数。</a:t>
            </a:r>
            <a:endParaRPr lang="en-US" altLang="zh-CN" sz="1200" b="0" i="0" dirty="0">
              <a:effectLst/>
              <a:latin typeface="Inter"/>
            </a:endParaRPr>
          </a:p>
          <a:p>
            <a:r>
              <a:rPr lang="en-US" altLang="zh-CN" sz="1200" b="0" i="0" dirty="0">
                <a:solidFill>
                  <a:srgbClr val="1C1F23"/>
                </a:solidFill>
                <a:effectLst/>
                <a:latin typeface="Inter"/>
              </a:rPr>
              <a:t>Maximum event duration [s]</a:t>
            </a:r>
            <a:r>
              <a:rPr lang="zh-CN" altLang="en-US" sz="1200" dirty="0">
                <a:solidFill>
                  <a:srgbClr val="1C1F23"/>
                </a:solidFill>
                <a:latin typeface="Inter"/>
              </a:rPr>
              <a:t>：</a:t>
            </a:r>
            <a:r>
              <a:rPr lang="zh-CN" altLang="en-US" sz="1200" b="0" i="0" dirty="0">
                <a:effectLst/>
                <a:latin typeface="Inter"/>
              </a:rPr>
              <a:t>等待查看是否达到事件声明所需的最低投票数的时间（以秒为单位）。此等待时间用于考虑传输延迟和可能发生的任何其他延迟。</a:t>
            </a:r>
            <a:endParaRPr lang="en-US" altLang="zh-CN" sz="1200" dirty="0">
              <a:solidFill>
                <a:srgbClr val="1C1F23"/>
              </a:solidFill>
              <a:latin typeface="Inter"/>
            </a:endParaRPr>
          </a:p>
          <a:p>
            <a:r>
              <a:rPr lang="en-US" altLang="zh-CN" sz="1200" b="0" i="0" dirty="0">
                <a:solidFill>
                  <a:srgbClr val="1C1F23"/>
                </a:solidFill>
                <a:effectLst/>
                <a:latin typeface="Inter"/>
              </a:rPr>
              <a:t>Pre-event time [s]</a:t>
            </a:r>
            <a:r>
              <a:rPr lang="zh-CN" altLang="en-US" sz="1200" b="0" i="0" dirty="0">
                <a:solidFill>
                  <a:srgbClr val="1C1F23"/>
                </a:solidFill>
                <a:effectLst/>
                <a:latin typeface="Inter"/>
              </a:rPr>
              <a:t>：</a:t>
            </a:r>
            <a:r>
              <a:rPr lang="zh-CN" altLang="en-US" sz="1200" b="0" i="0" dirty="0">
                <a:effectLst/>
                <a:latin typeface="Inter"/>
              </a:rPr>
              <a:t>事件声明时间之前存档的数据秒数。</a:t>
            </a:r>
            <a:endParaRPr lang="en-US" altLang="zh-CN" sz="1200" b="0" i="0" dirty="0">
              <a:solidFill>
                <a:srgbClr val="1C1F23"/>
              </a:solidFill>
              <a:effectLst/>
              <a:latin typeface="Inter"/>
            </a:endParaRPr>
          </a:p>
          <a:p>
            <a:r>
              <a:rPr lang="en-US" altLang="zh-CN" sz="1200" b="0" i="0" dirty="0">
                <a:solidFill>
                  <a:srgbClr val="1C1F23"/>
                </a:solidFill>
                <a:effectLst/>
                <a:latin typeface="Inter"/>
              </a:rPr>
              <a:t>Post-event time [s]</a:t>
            </a:r>
            <a:r>
              <a:rPr lang="zh-CN" altLang="en-US" sz="1200" b="0" i="0" dirty="0">
                <a:solidFill>
                  <a:srgbClr val="1C1F23"/>
                </a:solidFill>
                <a:effectLst/>
                <a:latin typeface="Inter"/>
              </a:rPr>
              <a:t>：</a:t>
            </a:r>
            <a:r>
              <a:rPr lang="zh-CN" altLang="en-US" sz="1200" b="0" i="0" dirty="0">
                <a:effectLst/>
                <a:latin typeface="Inter"/>
              </a:rPr>
              <a:t>事件声明时间之后存档的数据秒数。</a:t>
            </a:r>
            <a:endParaRPr lang="zh-CN" altLang="en-US" sz="1200" kern="100" dirty="0">
              <a:latin typeface="等线" panose="02010600030101010101" pitchFamily="2" charset="-122"/>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1440966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FC90A7-893E-4C42-8AD8-58FFA3973482}"/>
              </a:ext>
            </a:extLst>
          </p:cNvPr>
          <p:cNvSpPr>
            <a:spLocks noGrp="1"/>
          </p:cNvSpPr>
          <p:nvPr>
            <p:ph type="title"/>
          </p:nvPr>
        </p:nvSpPr>
        <p:spPr>
          <a:xfrm>
            <a:off x="3368378" y="230895"/>
            <a:ext cx="4273993" cy="775783"/>
          </a:xfrm>
        </p:spPr>
        <p:txBody>
          <a:bodyPr>
            <a:normAutofit/>
          </a:bodyPr>
          <a:lstStyle/>
          <a:p>
            <a:pPr algn="ctr"/>
            <a:r>
              <a:rPr lang="en-US" altLang="zh-CN" sz="2000" dirty="0"/>
              <a:t>STA/SLA</a:t>
            </a:r>
            <a:r>
              <a:rPr lang="zh-CN" altLang="en-US" sz="2000" dirty="0"/>
              <a:t>触发</a:t>
            </a:r>
          </a:p>
        </p:txBody>
      </p:sp>
      <p:sp>
        <p:nvSpPr>
          <p:cNvPr id="10" name="文本框 9">
            <a:extLst>
              <a:ext uri="{FF2B5EF4-FFF2-40B4-BE49-F238E27FC236}">
                <a16:creationId xmlns:a16="http://schemas.microsoft.com/office/drawing/2014/main" id="{742A7D43-813D-4DEC-9591-F838B4E23CB0}"/>
              </a:ext>
            </a:extLst>
          </p:cNvPr>
          <p:cNvSpPr txBox="1"/>
          <p:nvPr/>
        </p:nvSpPr>
        <p:spPr>
          <a:xfrm>
            <a:off x="102087" y="4179915"/>
            <a:ext cx="11987826" cy="1015663"/>
          </a:xfrm>
          <a:prstGeom prst="rect">
            <a:avLst/>
          </a:prstGeom>
          <a:noFill/>
        </p:spPr>
        <p:txBody>
          <a:bodyPr wrap="square">
            <a:spAutoFit/>
          </a:bodyPr>
          <a:lstStyle/>
          <a:p>
            <a:r>
              <a:rPr lang="en-US" altLang="zh-CN" sz="1200" b="0" i="0" dirty="0">
                <a:solidFill>
                  <a:srgbClr val="1C1F23"/>
                </a:solidFill>
                <a:effectLst/>
                <a:latin typeface="Inter"/>
              </a:rPr>
              <a:t>Coincidence window [s]</a:t>
            </a:r>
            <a:r>
              <a:rPr lang="zh-CN" altLang="en-US" sz="1200" b="0" i="0" dirty="0">
                <a:solidFill>
                  <a:srgbClr val="1C1F23"/>
                </a:solidFill>
                <a:effectLst/>
                <a:latin typeface="Inter"/>
              </a:rPr>
              <a:t>：</a:t>
            </a:r>
            <a:r>
              <a:rPr lang="zh-CN" altLang="en-US" sz="1200" b="0" i="0" dirty="0">
                <a:effectLst/>
                <a:latin typeface="Inter"/>
              </a:rPr>
              <a:t>为使各通道纳入同一事件，其触发时间必须落入的时间窗口。</a:t>
            </a:r>
            <a:endParaRPr lang="en-US" altLang="zh-CN" sz="1200" b="0" i="0" dirty="0">
              <a:effectLst/>
              <a:latin typeface="Inter"/>
            </a:endParaRPr>
          </a:p>
          <a:p>
            <a:r>
              <a:rPr lang="en-US" altLang="zh-CN" sz="1200" b="0" i="0" dirty="0">
                <a:solidFill>
                  <a:srgbClr val="1C1F23"/>
                </a:solidFill>
                <a:effectLst/>
                <a:latin typeface="Inter"/>
              </a:rPr>
              <a:t>Required votes</a:t>
            </a:r>
            <a:r>
              <a:rPr lang="zh-CN" altLang="en-US" sz="1200" dirty="0">
                <a:solidFill>
                  <a:srgbClr val="1C1F23"/>
                </a:solidFill>
                <a:latin typeface="Inter"/>
              </a:rPr>
              <a:t>：</a:t>
            </a:r>
            <a:r>
              <a:rPr lang="zh-CN" altLang="en-US" sz="1200" b="0" i="0" dirty="0">
                <a:effectLst/>
                <a:latin typeface="Inter"/>
              </a:rPr>
              <a:t>触发信号声明为事件所需的最低投票数。</a:t>
            </a:r>
            <a:endParaRPr lang="en-US" altLang="zh-CN" sz="1200" b="0" i="0" dirty="0">
              <a:effectLst/>
              <a:latin typeface="Inter"/>
            </a:endParaRPr>
          </a:p>
          <a:p>
            <a:r>
              <a:rPr lang="en-US" altLang="zh-CN" sz="1200" b="0" i="0" dirty="0">
                <a:solidFill>
                  <a:srgbClr val="1C1F23"/>
                </a:solidFill>
                <a:effectLst/>
                <a:latin typeface="Inter"/>
              </a:rPr>
              <a:t>Maximum event duration [s]</a:t>
            </a:r>
            <a:r>
              <a:rPr lang="zh-CN" altLang="en-US" sz="1200" dirty="0">
                <a:solidFill>
                  <a:srgbClr val="1C1F23"/>
                </a:solidFill>
                <a:latin typeface="Inter"/>
              </a:rPr>
              <a:t>：</a:t>
            </a:r>
            <a:r>
              <a:rPr lang="zh-CN" altLang="en-US" sz="1200" b="0" i="0" dirty="0">
                <a:effectLst/>
                <a:latin typeface="Inter"/>
              </a:rPr>
              <a:t>等待查看是否达到事件声明所需的最低投票数的时间（以秒为单位）。此等待时间用于考虑传输延迟和可能发生的任何其他延迟。</a:t>
            </a:r>
            <a:endParaRPr lang="en-US" altLang="zh-CN" sz="1200" dirty="0">
              <a:solidFill>
                <a:srgbClr val="1C1F23"/>
              </a:solidFill>
              <a:latin typeface="Inter"/>
            </a:endParaRPr>
          </a:p>
          <a:p>
            <a:r>
              <a:rPr lang="en-US" altLang="zh-CN" sz="1200" b="0" i="0" dirty="0">
                <a:solidFill>
                  <a:srgbClr val="1C1F23"/>
                </a:solidFill>
                <a:effectLst/>
                <a:latin typeface="Inter"/>
              </a:rPr>
              <a:t>Pre-event time [s]</a:t>
            </a:r>
            <a:r>
              <a:rPr lang="zh-CN" altLang="en-US" sz="1200" b="0" i="0" dirty="0">
                <a:solidFill>
                  <a:srgbClr val="1C1F23"/>
                </a:solidFill>
                <a:effectLst/>
                <a:latin typeface="Inter"/>
              </a:rPr>
              <a:t>：</a:t>
            </a:r>
            <a:r>
              <a:rPr lang="zh-CN" altLang="en-US" sz="1200" b="0" i="0" dirty="0">
                <a:effectLst/>
                <a:latin typeface="Inter"/>
              </a:rPr>
              <a:t>事件声明时间之前存档的数据秒数。</a:t>
            </a:r>
            <a:endParaRPr lang="en-US" altLang="zh-CN" sz="1200" b="0" i="0" dirty="0">
              <a:solidFill>
                <a:srgbClr val="1C1F23"/>
              </a:solidFill>
              <a:effectLst/>
              <a:latin typeface="Inter"/>
            </a:endParaRPr>
          </a:p>
          <a:p>
            <a:r>
              <a:rPr lang="en-US" altLang="zh-CN" sz="1200" b="0" i="0" dirty="0">
                <a:solidFill>
                  <a:srgbClr val="1C1F23"/>
                </a:solidFill>
                <a:effectLst/>
                <a:latin typeface="Inter"/>
              </a:rPr>
              <a:t>Post-event time [s]</a:t>
            </a:r>
            <a:r>
              <a:rPr lang="zh-CN" altLang="en-US" sz="1200" b="0" i="0" dirty="0">
                <a:solidFill>
                  <a:srgbClr val="1C1F23"/>
                </a:solidFill>
                <a:effectLst/>
                <a:latin typeface="Inter"/>
              </a:rPr>
              <a:t>：</a:t>
            </a:r>
            <a:r>
              <a:rPr lang="zh-CN" altLang="en-US" sz="1200" b="0" i="0" dirty="0">
                <a:effectLst/>
                <a:latin typeface="Inter"/>
              </a:rPr>
              <a:t>事件声明时间之后存档的数据秒数。</a:t>
            </a:r>
            <a:endParaRPr lang="zh-CN" altLang="en-US" sz="1200" kern="100" dirty="0">
              <a:latin typeface="等线" panose="02010600030101010101" pitchFamily="2" charset="-122"/>
              <a:ea typeface="等线" panose="02010600030101010101" pitchFamily="2" charset="-122"/>
              <a:cs typeface="Times New Roman" panose="02020603050405020304" pitchFamily="18" charset="0"/>
            </a:endParaRPr>
          </a:p>
        </p:txBody>
      </p:sp>
      <p:pic>
        <p:nvPicPr>
          <p:cNvPr id="4" name="图片 3">
            <a:extLst>
              <a:ext uri="{FF2B5EF4-FFF2-40B4-BE49-F238E27FC236}">
                <a16:creationId xmlns:a16="http://schemas.microsoft.com/office/drawing/2014/main" id="{75BC7596-300E-4F1F-9724-F4B5B3829D77}"/>
              </a:ext>
            </a:extLst>
          </p:cNvPr>
          <p:cNvPicPr>
            <a:picLocks noChangeAspect="1"/>
          </p:cNvPicPr>
          <p:nvPr/>
        </p:nvPicPr>
        <p:blipFill>
          <a:blip r:embed="rId2"/>
          <a:stretch>
            <a:fillRect/>
          </a:stretch>
        </p:blipFill>
        <p:spPr>
          <a:xfrm>
            <a:off x="199456" y="1006678"/>
            <a:ext cx="5161109" cy="2774351"/>
          </a:xfrm>
          <a:prstGeom prst="rect">
            <a:avLst/>
          </a:prstGeom>
        </p:spPr>
      </p:pic>
      <p:pic>
        <p:nvPicPr>
          <p:cNvPr id="7" name="图片 6">
            <a:extLst>
              <a:ext uri="{FF2B5EF4-FFF2-40B4-BE49-F238E27FC236}">
                <a16:creationId xmlns:a16="http://schemas.microsoft.com/office/drawing/2014/main" id="{960AA45F-FF52-4BE3-9FCD-CBAC11C72A40}"/>
              </a:ext>
            </a:extLst>
          </p:cNvPr>
          <p:cNvPicPr>
            <a:picLocks noChangeAspect="1"/>
          </p:cNvPicPr>
          <p:nvPr/>
        </p:nvPicPr>
        <p:blipFill>
          <a:blip r:embed="rId3"/>
          <a:stretch>
            <a:fillRect/>
          </a:stretch>
        </p:blipFill>
        <p:spPr>
          <a:xfrm>
            <a:off x="5505374" y="1006678"/>
            <a:ext cx="5352039" cy="2774351"/>
          </a:xfrm>
          <a:prstGeom prst="rect">
            <a:avLst/>
          </a:prstGeom>
        </p:spPr>
      </p:pic>
    </p:spTree>
    <p:extLst>
      <p:ext uri="{BB962C8B-B14F-4D97-AF65-F5344CB8AC3E}">
        <p14:creationId xmlns:p14="http://schemas.microsoft.com/office/powerpoint/2010/main" val="36719934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161925" y="890587"/>
            <a:ext cx="7239000" cy="2466975"/>
          </a:xfrm>
          <a:prstGeom prst="rect">
            <a:avLst/>
          </a:prstGeom>
        </p:spPr>
      </p:pic>
      <p:pic>
        <p:nvPicPr>
          <p:cNvPr id="5" name="图片 4"/>
          <p:cNvPicPr>
            <a:picLocks noChangeAspect="1"/>
          </p:cNvPicPr>
          <p:nvPr/>
        </p:nvPicPr>
        <p:blipFill>
          <a:blip r:embed="rId3"/>
          <a:stretch>
            <a:fillRect/>
          </a:stretch>
        </p:blipFill>
        <p:spPr>
          <a:xfrm>
            <a:off x="7653337" y="890587"/>
            <a:ext cx="3629025" cy="1571625"/>
          </a:xfrm>
          <a:prstGeom prst="rect">
            <a:avLst/>
          </a:prstGeom>
        </p:spPr>
      </p:pic>
      <p:pic>
        <p:nvPicPr>
          <p:cNvPr id="9" name="图片 8"/>
          <p:cNvPicPr>
            <a:picLocks noChangeAspect="1"/>
          </p:cNvPicPr>
          <p:nvPr/>
        </p:nvPicPr>
        <p:blipFill>
          <a:blip r:embed="rId4"/>
          <a:stretch>
            <a:fillRect/>
          </a:stretch>
        </p:blipFill>
        <p:spPr>
          <a:xfrm>
            <a:off x="7653337" y="2503437"/>
            <a:ext cx="3904573" cy="854125"/>
          </a:xfrm>
          <a:prstGeom prst="rect">
            <a:avLst/>
          </a:prstGeom>
        </p:spPr>
      </p:pic>
      <p:pic>
        <p:nvPicPr>
          <p:cNvPr id="11" name="图片 10"/>
          <p:cNvPicPr>
            <a:picLocks noChangeAspect="1"/>
          </p:cNvPicPr>
          <p:nvPr/>
        </p:nvPicPr>
        <p:blipFill>
          <a:blip r:embed="rId5"/>
          <a:stretch>
            <a:fillRect/>
          </a:stretch>
        </p:blipFill>
        <p:spPr>
          <a:xfrm>
            <a:off x="7653338" y="3467100"/>
            <a:ext cx="1960660" cy="2814636"/>
          </a:xfrm>
          <a:prstGeom prst="rect">
            <a:avLst/>
          </a:prstGeom>
        </p:spPr>
      </p:pic>
      <p:pic>
        <p:nvPicPr>
          <p:cNvPr id="13" name="图片 12"/>
          <p:cNvPicPr>
            <a:picLocks noChangeAspect="1"/>
          </p:cNvPicPr>
          <p:nvPr/>
        </p:nvPicPr>
        <p:blipFill>
          <a:blip r:embed="rId6"/>
          <a:stretch>
            <a:fillRect/>
          </a:stretch>
        </p:blipFill>
        <p:spPr>
          <a:xfrm>
            <a:off x="161925" y="3980521"/>
            <a:ext cx="6724650" cy="2291690"/>
          </a:xfrm>
          <a:prstGeom prst="rect">
            <a:avLst/>
          </a:prstGeom>
        </p:spPr>
      </p:pic>
      <p:pic>
        <p:nvPicPr>
          <p:cNvPr id="15" name="图片 14"/>
          <p:cNvPicPr>
            <a:picLocks noChangeAspect="1"/>
          </p:cNvPicPr>
          <p:nvPr/>
        </p:nvPicPr>
        <p:blipFill>
          <a:blip r:embed="rId7"/>
          <a:stretch>
            <a:fillRect/>
          </a:stretch>
        </p:blipFill>
        <p:spPr>
          <a:xfrm>
            <a:off x="7077950" y="3980521"/>
            <a:ext cx="1290638" cy="1193555"/>
          </a:xfrm>
          <a:prstGeom prst="rect">
            <a:avLst/>
          </a:prstGeom>
        </p:spPr>
      </p:pic>
      <p:pic>
        <p:nvPicPr>
          <p:cNvPr id="17" name="图片 16"/>
          <p:cNvPicPr>
            <a:picLocks noChangeAspect="1"/>
          </p:cNvPicPr>
          <p:nvPr/>
        </p:nvPicPr>
        <p:blipFill>
          <a:blip r:embed="rId8"/>
          <a:stretch>
            <a:fillRect/>
          </a:stretch>
        </p:blipFill>
        <p:spPr>
          <a:xfrm>
            <a:off x="7072313" y="5155890"/>
            <a:ext cx="1420101" cy="1125846"/>
          </a:xfrm>
          <a:prstGeom prst="rect">
            <a:avLst/>
          </a:prstGeom>
        </p:spPr>
      </p:pic>
      <p:pic>
        <p:nvPicPr>
          <p:cNvPr id="19" name="图片 18"/>
          <p:cNvPicPr>
            <a:picLocks noChangeAspect="1"/>
          </p:cNvPicPr>
          <p:nvPr/>
        </p:nvPicPr>
        <p:blipFill>
          <a:blip r:embed="rId9"/>
          <a:stretch>
            <a:fillRect/>
          </a:stretch>
        </p:blipFill>
        <p:spPr>
          <a:xfrm>
            <a:off x="9810750" y="3429000"/>
            <a:ext cx="2131850" cy="2852736"/>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71450" y="934641"/>
            <a:ext cx="11849100" cy="3416320"/>
          </a:xfrm>
          <a:prstGeom prst="rect">
            <a:avLst/>
          </a:prstGeom>
          <a:noFill/>
        </p:spPr>
        <p:txBody>
          <a:bodyPr wrap="square">
            <a:spAutoFit/>
          </a:bodyPr>
          <a:lstStyle/>
          <a:p>
            <a:pPr algn="just"/>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（九）事件</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just">
              <a:buFont typeface="+mj-lt"/>
              <a:buAutoNum type="arabicPeriod"/>
              <a:tabLst>
                <a:tab pos="457200" algn="l"/>
              </a:tabLst>
            </a:pPr>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事件数据存档</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：可将事件数据和</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SOH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数据（可选）存档到</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SD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卡，需插入</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SD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卡，可设置存档格式（如</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MiniSEED</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等）、输出文件数量、存档通道列表、存档文件名模式等。</a:t>
            </a:r>
          </a:p>
          <a:p>
            <a:pPr marL="342900" lvl="0" indent="-342900" algn="just">
              <a:buFont typeface="+mj-lt"/>
              <a:buAutoNum type="arabicPeriod" startAt="2"/>
            </a:pPr>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触发</a:t>
            </a:r>
            <a:r>
              <a:rPr lang="en-US" altLang="zh-CN" sz="1800" b="1" kern="100" dirty="0">
                <a:effectLst/>
                <a:latin typeface="等线" panose="02010600030101010101" pitchFamily="2" charset="-122"/>
                <a:ea typeface="等线" panose="02010600030101010101" pitchFamily="2" charset="-122"/>
                <a:cs typeface="Times New Roman" panose="02020603050405020304" pitchFamily="18" charset="0"/>
              </a:rPr>
              <a:t> / </a:t>
            </a:r>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事件共享</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：可启用触发和事件共享功能，设置多播组</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IP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地址和端口号，使设备能与其他设备交互相关信息。</a:t>
            </a:r>
          </a:p>
          <a:p>
            <a:pPr marL="342900" lvl="0" indent="-342900" algn="just">
              <a:buFont typeface="+mj-lt"/>
              <a:buAutoNum type="arabicPeriod" startAt="3"/>
            </a:pPr>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事件数据产品</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：可启用计算峰值地面运动数据产品（</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PGA</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PGV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和</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PGD</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）功能，选择用于计算的通道，计算结果会显示在事件页面。</a:t>
            </a:r>
          </a:p>
          <a:p>
            <a:pPr marL="342900" lvl="0" indent="-342900" algn="just">
              <a:buFont typeface="+mj-lt"/>
              <a:buAutoNum type="arabicPeriod" startAt="4"/>
            </a:pPr>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配置已声明事件的电子邮件通知</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SmartSolo</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自带三个配置模板文件，需复制到指定目录并修改相关设置，包括邮件服务器设置、邮件内容变量等，但静态</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IP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模式下不可用。</a:t>
            </a:r>
          </a:p>
          <a:p>
            <a:pPr algn="just"/>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（十）电源</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可设置电源开启阈值、低电压关机阈值和低电压断开阈值，低于相应阈值时设备会有不同响应，还可通过强制开机按钮绕过阈值启动设备。</a:t>
            </a:r>
          </a:p>
          <a:p>
            <a:pPr lvl="0" algn="just"/>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pic>
        <p:nvPicPr>
          <p:cNvPr id="5" name="图片 4"/>
          <p:cNvPicPr>
            <a:picLocks noChangeAspect="1"/>
          </p:cNvPicPr>
          <p:nvPr/>
        </p:nvPicPr>
        <p:blipFill>
          <a:blip r:embed="rId2"/>
          <a:stretch>
            <a:fillRect/>
          </a:stretch>
        </p:blipFill>
        <p:spPr>
          <a:xfrm>
            <a:off x="266700" y="4273575"/>
            <a:ext cx="5562600" cy="1927200"/>
          </a:xfrm>
          <a:prstGeom prst="rect">
            <a:avLst/>
          </a:prstGeom>
        </p:spPr>
      </p:pic>
      <p:pic>
        <p:nvPicPr>
          <p:cNvPr id="7" name="图片 6"/>
          <p:cNvPicPr>
            <a:picLocks noChangeAspect="1"/>
          </p:cNvPicPr>
          <p:nvPr/>
        </p:nvPicPr>
        <p:blipFill>
          <a:blip r:embed="rId3"/>
          <a:stretch>
            <a:fillRect/>
          </a:stretch>
        </p:blipFill>
        <p:spPr>
          <a:xfrm>
            <a:off x="6143625" y="4247417"/>
            <a:ext cx="4267200" cy="1952314"/>
          </a:xfrm>
          <a:prstGeom prst="rect">
            <a:avLst/>
          </a:prstGeom>
        </p:spPr>
      </p:pic>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328612" y="974829"/>
            <a:ext cx="2533647" cy="1473413"/>
          </a:xfrm>
          <a:prstGeom prst="rect">
            <a:avLst/>
          </a:prstGeom>
        </p:spPr>
      </p:pic>
      <p:pic>
        <p:nvPicPr>
          <p:cNvPr id="5" name="图片 4"/>
          <p:cNvPicPr>
            <a:picLocks noChangeAspect="1"/>
          </p:cNvPicPr>
          <p:nvPr/>
        </p:nvPicPr>
        <p:blipFill>
          <a:blip r:embed="rId3"/>
          <a:stretch>
            <a:fillRect/>
          </a:stretch>
        </p:blipFill>
        <p:spPr>
          <a:xfrm>
            <a:off x="3637442" y="974829"/>
            <a:ext cx="3000375" cy="1590675"/>
          </a:xfrm>
          <a:prstGeom prst="rect">
            <a:avLst/>
          </a:prstGeom>
        </p:spPr>
      </p:pic>
      <p:pic>
        <p:nvPicPr>
          <p:cNvPr id="7" name="图片 6"/>
          <p:cNvPicPr>
            <a:picLocks noChangeAspect="1"/>
          </p:cNvPicPr>
          <p:nvPr/>
        </p:nvPicPr>
        <p:blipFill>
          <a:blip r:embed="rId4"/>
          <a:stretch>
            <a:fillRect/>
          </a:stretch>
        </p:blipFill>
        <p:spPr>
          <a:xfrm>
            <a:off x="7054371" y="976311"/>
            <a:ext cx="4809017" cy="1590675"/>
          </a:xfrm>
          <a:prstGeom prst="rect">
            <a:avLst/>
          </a:prstGeom>
        </p:spPr>
      </p:pic>
      <p:pic>
        <p:nvPicPr>
          <p:cNvPr id="9" name="图片 8"/>
          <p:cNvPicPr>
            <a:picLocks noChangeAspect="1"/>
          </p:cNvPicPr>
          <p:nvPr/>
        </p:nvPicPr>
        <p:blipFill>
          <a:blip r:embed="rId5"/>
          <a:stretch>
            <a:fillRect/>
          </a:stretch>
        </p:blipFill>
        <p:spPr>
          <a:xfrm>
            <a:off x="176212" y="2732944"/>
            <a:ext cx="6161212" cy="1953356"/>
          </a:xfrm>
          <a:prstGeom prst="rect">
            <a:avLst/>
          </a:prstGeom>
        </p:spPr>
      </p:pic>
      <p:pic>
        <p:nvPicPr>
          <p:cNvPr id="11" name="图片 10"/>
          <p:cNvPicPr>
            <a:picLocks noChangeAspect="1"/>
          </p:cNvPicPr>
          <p:nvPr/>
        </p:nvPicPr>
        <p:blipFill>
          <a:blip r:embed="rId6"/>
          <a:stretch>
            <a:fillRect/>
          </a:stretch>
        </p:blipFill>
        <p:spPr>
          <a:xfrm>
            <a:off x="6337424" y="2732944"/>
            <a:ext cx="5776460" cy="1953356"/>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654385" y="1097200"/>
            <a:ext cx="5085794" cy="1527749"/>
          </a:xfrm>
          <a:prstGeom prst="rect">
            <a:avLst/>
          </a:prstGeom>
        </p:spPr>
      </p:pic>
      <p:sp>
        <p:nvSpPr>
          <p:cNvPr id="6" name="文本框 5"/>
          <p:cNvSpPr txBox="1"/>
          <p:nvPr/>
        </p:nvSpPr>
        <p:spPr>
          <a:xfrm>
            <a:off x="553717" y="2921168"/>
            <a:ext cx="5186462" cy="1015663"/>
          </a:xfrm>
          <a:prstGeom prst="rect">
            <a:avLst/>
          </a:prstGeom>
          <a:noFill/>
        </p:spPr>
        <p:txBody>
          <a:bodyPr wrap="square">
            <a:spAutoFit/>
          </a:bodyPr>
          <a:lstStyle/>
          <a:p>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如果电源电压低于配置的开机阈值，强震仪将无法开机。如果出现这种情况，你可以绕过电源阈值设置，通过按下</a:t>
            </a:r>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SD</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卡媒体托架门后面的 “强制开机” 按钮，强制强震仪开机，从而超越这个阈值。</a:t>
            </a:r>
            <a:endParaRPr lang="en-US" altLang="zh-CN" sz="1200" kern="100" dirty="0">
              <a:latin typeface="等线" panose="02010600030101010101" pitchFamily="2" charset="-122"/>
              <a:ea typeface="等线" panose="02010600030101010101" pitchFamily="2" charset="-122"/>
              <a:cs typeface="Times New Roman" panose="02020603050405020304" pitchFamily="18" charset="0"/>
            </a:endParaRPr>
          </a:p>
          <a:p>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由于电缆和连接器的损耗，以及保护电路中的微小电压降，传感器处报告的电压低于连接器处施加的电压。</a:t>
            </a:r>
          </a:p>
        </p:txBody>
      </p:sp>
      <p:sp>
        <p:nvSpPr>
          <p:cNvPr id="7" name="文本框 6"/>
          <p:cNvSpPr txBox="1"/>
          <p:nvPr/>
        </p:nvSpPr>
        <p:spPr>
          <a:xfrm>
            <a:off x="5865347" y="1096122"/>
            <a:ext cx="5186462" cy="1015663"/>
          </a:xfrm>
          <a:prstGeom prst="rect">
            <a:avLst/>
          </a:prstGeom>
          <a:noFill/>
        </p:spPr>
        <p:txBody>
          <a:bodyPr wrap="square">
            <a:spAutoFit/>
          </a:bodyPr>
          <a:lstStyle/>
          <a:p>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Power on(mv)</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：当外部电源电压上升到开机阈值以上时，强震仪会立即开机。</a:t>
            </a:r>
            <a:br>
              <a:rPr lang="zh-CN" altLang="en-US" sz="1200" kern="100" dirty="0">
                <a:latin typeface="等线" panose="02010600030101010101" pitchFamily="2" charset="-122"/>
                <a:ea typeface="等线" panose="02010600030101010101" pitchFamily="2" charset="-122"/>
                <a:cs typeface="Times New Roman" panose="02020603050405020304" pitchFamily="18" charset="0"/>
              </a:rPr>
            </a:b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如果当前外部电源电压低于新设定的开机阈值，那么下次断电再重新连接电源时，强震仪不会自动开机，除非按下媒体托架门后面的强制开机按钮，以忽略这些阈值的设置。</a:t>
            </a:r>
          </a:p>
        </p:txBody>
      </p:sp>
      <p:sp>
        <p:nvSpPr>
          <p:cNvPr id="9" name="文本框 8"/>
          <p:cNvSpPr txBox="1"/>
          <p:nvPr/>
        </p:nvSpPr>
        <p:spPr>
          <a:xfrm>
            <a:off x="5865347" y="2209450"/>
            <a:ext cx="5186462" cy="830997"/>
          </a:xfrm>
          <a:prstGeom prst="rect">
            <a:avLst/>
          </a:prstGeom>
          <a:noFill/>
        </p:spPr>
        <p:txBody>
          <a:bodyPr wrap="square">
            <a:spAutoFit/>
          </a:bodyPr>
          <a:lstStyle/>
          <a:p>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Low voltage shutdown(mv)</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：当外部电源电压降至低压关断阈值以下时，强震仪会进行安全关机。</a:t>
            </a:r>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程序关机</a:t>
            </a:r>
            <a:br>
              <a:rPr lang="zh-CN" altLang="en-US" sz="1200" kern="100" dirty="0">
                <a:latin typeface="等线" panose="02010600030101010101" pitchFamily="2" charset="-122"/>
                <a:ea typeface="等线" panose="02010600030101010101" pitchFamily="2" charset="-122"/>
                <a:cs typeface="Times New Roman" panose="02020603050405020304" pitchFamily="18" charset="0"/>
              </a:rPr>
            </a:b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如果当前外部电源电压小于新应用的低压关断值，那么强震仪将自动关机。如果未提交（新设置），强震仪将恢复到先前的低压关断值。</a:t>
            </a:r>
          </a:p>
        </p:txBody>
      </p:sp>
      <p:sp>
        <p:nvSpPr>
          <p:cNvPr id="11" name="文本框 10"/>
          <p:cNvSpPr txBox="1"/>
          <p:nvPr/>
        </p:nvSpPr>
        <p:spPr>
          <a:xfrm>
            <a:off x="5865347" y="3152000"/>
            <a:ext cx="5186462" cy="461665"/>
          </a:xfrm>
          <a:prstGeom prst="rect">
            <a:avLst/>
          </a:prstGeom>
          <a:noFill/>
        </p:spPr>
        <p:txBody>
          <a:bodyPr wrap="square">
            <a:spAutoFit/>
          </a:bodyPr>
          <a:lstStyle/>
          <a:p>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Low voltage disconnect(mv)</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：当外部电源电压降至低电压断开阈值以下时，强震仪会立即断电。</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342421" y="1838523"/>
            <a:ext cx="5538788" cy="1770656"/>
          </a:xfrm>
          <a:prstGeom prst="rect">
            <a:avLst/>
          </a:prstGeom>
        </p:spPr>
      </p:pic>
      <p:pic>
        <p:nvPicPr>
          <p:cNvPr id="5" name="图片 4"/>
          <p:cNvPicPr>
            <a:picLocks noChangeAspect="1"/>
          </p:cNvPicPr>
          <p:nvPr/>
        </p:nvPicPr>
        <p:blipFill>
          <a:blip r:embed="rId3"/>
          <a:stretch>
            <a:fillRect/>
          </a:stretch>
        </p:blipFill>
        <p:spPr>
          <a:xfrm>
            <a:off x="342421" y="3726662"/>
            <a:ext cx="3604926" cy="1770655"/>
          </a:xfrm>
          <a:prstGeom prst="rect">
            <a:avLst/>
          </a:prstGeom>
        </p:spPr>
      </p:pic>
      <p:sp>
        <p:nvSpPr>
          <p:cNvPr id="7" name="文本框 6"/>
          <p:cNvSpPr txBox="1"/>
          <p:nvPr/>
        </p:nvSpPr>
        <p:spPr>
          <a:xfrm>
            <a:off x="195043" y="797710"/>
            <a:ext cx="8974123" cy="923330"/>
          </a:xfrm>
          <a:prstGeom prst="rect">
            <a:avLst/>
          </a:prstGeom>
          <a:noFill/>
        </p:spPr>
        <p:txBody>
          <a:bodyPr wrap="square">
            <a:spAutoFit/>
          </a:bodyPr>
          <a:lstStyle/>
          <a:p>
            <a:pPr algn="just"/>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（十一）原始</a:t>
            </a:r>
            <a:r>
              <a:rPr lang="en-US" altLang="zh-CN" sz="1800" b="1" kern="100" dirty="0">
                <a:effectLst/>
                <a:latin typeface="等线" panose="02010600030101010101" pitchFamily="2" charset="-122"/>
                <a:ea typeface="等线" panose="02010600030101010101" pitchFamily="2" charset="-122"/>
                <a:cs typeface="Times New Roman" panose="02020603050405020304" pitchFamily="18" charset="0"/>
              </a:rPr>
              <a:t> TCP </a:t>
            </a:r>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接收</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可配置从</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TCP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服务器获取原始数据（如</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BINEX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格式），设置服务器</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IP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地址、端口号、超时时间、数据类型等参数，获取后可通过流传输到数据采集服务器。</a:t>
            </a:r>
          </a:p>
        </p:txBody>
      </p:sp>
      <p:sp>
        <p:nvSpPr>
          <p:cNvPr id="9" name="文本框 8"/>
          <p:cNvSpPr txBox="1"/>
          <p:nvPr/>
        </p:nvSpPr>
        <p:spPr>
          <a:xfrm>
            <a:off x="5881209" y="1754354"/>
            <a:ext cx="6094602" cy="646331"/>
          </a:xfrm>
          <a:prstGeom prst="rect">
            <a:avLst/>
          </a:prstGeom>
          <a:noFill/>
        </p:spPr>
        <p:txBody>
          <a:bodyPr wrap="square">
            <a:spAutoFit/>
          </a:bodyPr>
          <a:lstStyle/>
          <a:p>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可以创建并配置原始数据 </a:t>
            </a:r>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TCP </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接收器来获取原始数据。一旦获取到原始数据，你可以配置一个流处理器，将数据传输到数据采集服务器。在原始数据被传输之前，它会被插入到一个 </a:t>
            </a:r>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NP </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数据包中，以便能够以 </a:t>
            </a:r>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NP </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格式进行传输。</a:t>
            </a:r>
          </a:p>
        </p:txBody>
      </p:sp>
      <p:sp>
        <p:nvSpPr>
          <p:cNvPr id="11" name="文本框 10"/>
          <p:cNvSpPr txBox="1"/>
          <p:nvPr/>
        </p:nvSpPr>
        <p:spPr>
          <a:xfrm>
            <a:off x="5941503" y="2782669"/>
            <a:ext cx="6094602" cy="646331"/>
          </a:xfrm>
          <a:prstGeom prst="rect">
            <a:avLst/>
          </a:prstGeom>
          <a:noFill/>
        </p:spPr>
        <p:txBody>
          <a:bodyPr wrap="square">
            <a:spAutoFit/>
          </a:bodyPr>
          <a:lstStyle/>
          <a:p>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Channel index:</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用于标识原始数据通道的 </a:t>
            </a:r>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2001 </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年至 </a:t>
            </a:r>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2099 </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年的数字。</a:t>
            </a:r>
            <a:br>
              <a:rPr lang="zh-CN" altLang="en-US" sz="1200" kern="100" dirty="0">
                <a:latin typeface="等线" panose="02010600030101010101" pitchFamily="2" charset="-122"/>
                <a:ea typeface="等线" panose="02010600030101010101" pitchFamily="2" charset="-122"/>
                <a:cs typeface="Times New Roman" panose="02020603050405020304" pitchFamily="18" charset="0"/>
              </a:rPr>
            </a:b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每个原始数据 </a:t>
            </a:r>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TCP </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接收器都应该有一个唯一的通道索引号。</a:t>
            </a:r>
            <a:br>
              <a:rPr lang="zh-CN" altLang="en-US" sz="1200" kern="100" dirty="0">
                <a:latin typeface="等线" panose="02010600030101010101" pitchFamily="2" charset="-122"/>
                <a:ea typeface="等线" panose="02010600030101010101" pitchFamily="2" charset="-122"/>
                <a:cs typeface="Times New Roman" panose="02020603050405020304" pitchFamily="18" charset="0"/>
              </a:rPr>
            </a:b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只有当在单个强震仪上启用不止一个原始数据 </a:t>
            </a:r>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TCP </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接收器时，才需要更改这个数字。</a:t>
            </a:r>
          </a:p>
        </p:txBody>
      </p:sp>
      <p:sp>
        <p:nvSpPr>
          <p:cNvPr id="13" name="文本框 12"/>
          <p:cNvSpPr txBox="1"/>
          <p:nvPr/>
        </p:nvSpPr>
        <p:spPr>
          <a:xfrm>
            <a:off x="4381151" y="3810984"/>
            <a:ext cx="6094602" cy="461665"/>
          </a:xfrm>
          <a:prstGeom prst="rect">
            <a:avLst/>
          </a:prstGeom>
          <a:noFill/>
        </p:spPr>
        <p:txBody>
          <a:bodyPr wrap="square">
            <a:spAutoFit/>
          </a:bodyPr>
          <a:lstStyle/>
          <a:p>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Raw packets per NP packet</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：在创建 </a:t>
            </a:r>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NP </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数据包之前等待的数据包数。收集到一定数量的数据包后，才会生成一个 </a:t>
            </a:r>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NP </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数据包，以进行特定的数据处理或传输操作。</a:t>
            </a:r>
          </a:p>
        </p:txBody>
      </p:sp>
      <p:sp>
        <p:nvSpPr>
          <p:cNvPr id="15" name="文本框 14"/>
          <p:cNvSpPr txBox="1"/>
          <p:nvPr/>
        </p:nvSpPr>
        <p:spPr>
          <a:xfrm>
            <a:off x="4381151" y="4272649"/>
            <a:ext cx="7654954" cy="1754326"/>
          </a:xfrm>
          <a:prstGeom prst="rect">
            <a:avLst/>
          </a:prstGeom>
          <a:noFill/>
        </p:spPr>
        <p:txBody>
          <a:bodyPr wrap="square">
            <a:spAutoFit/>
          </a:bodyPr>
          <a:lstStyle/>
          <a:p>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Location and channel code:</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位置和通道命名规则</a:t>
            </a:r>
            <a:endParaRPr lang="en-US" altLang="zh-CN" sz="1200" kern="100" dirty="0">
              <a:latin typeface="等线" panose="02010600030101010101" pitchFamily="2" charset="-122"/>
              <a:ea typeface="等线" panose="02010600030101010101" pitchFamily="2" charset="-122"/>
              <a:cs typeface="Times New Roman" panose="02020603050405020304" pitchFamily="18" charset="0"/>
            </a:endParaRPr>
          </a:p>
          <a:p>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Location code:</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用于标识特定台站内不同传感器的位置。在拥有多个传感器的大型地震监测台站，不同传感器可能安装在不同位置以监测不同方向的地震波，位置代码能清晰区分这些传感器的安装位置</a:t>
            </a:r>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a:t>
            </a:r>
          </a:p>
          <a:p>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Channel code:</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用于标识每个传感器的不同测量通道，常见的如地震监测中用于测量不同方向地面运动“</a:t>
            </a:r>
            <a:r>
              <a:rPr lang="en-US" altLang="zh-CN" sz="1200" kern="100" dirty="0" err="1">
                <a:latin typeface="等线" panose="02010600030101010101" pitchFamily="2" charset="-122"/>
                <a:ea typeface="等线" panose="02010600030101010101" pitchFamily="2" charset="-122"/>
                <a:cs typeface="Times New Roman" panose="02020603050405020304" pitchFamily="18" charset="0"/>
              </a:rPr>
              <a:t>bhz</a:t>
            </a:r>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a:t>
            </a:r>
            <a:r>
              <a:rPr lang="en-US" altLang="zh-CN" sz="1200" kern="100" dirty="0" err="1">
                <a:latin typeface="等线" panose="02010600030101010101" pitchFamily="2" charset="-122"/>
                <a:ea typeface="等线" panose="02010600030101010101" pitchFamily="2" charset="-122"/>
                <a:cs typeface="Times New Roman" panose="02020603050405020304" pitchFamily="18" charset="0"/>
              </a:rPr>
              <a:t>bhn</a:t>
            </a:r>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 </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等通道代码</a:t>
            </a:r>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通过两者结合，能在复杂的数据环境中精准定位和识别特定时间、特定位置、特定通道的监测数据，为后续数据分析提供准确依据 </a:t>
            </a:r>
            <a:endParaRPr lang="en-US" altLang="zh-CN" sz="1200" kern="100" dirty="0">
              <a:latin typeface="等线" panose="02010600030101010101" pitchFamily="2" charset="-122"/>
              <a:ea typeface="等线" panose="02010600030101010101" pitchFamily="2" charset="-122"/>
              <a:cs typeface="Times New Roman" panose="02020603050405020304" pitchFamily="18" charset="0"/>
            </a:endParaRPr>
          </a:p>
          <a:p>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其一，通道名称可以是一个由三个字符组成的字母数字混合编码。</a:t>
            </a:r>
            <a:br>
              <a:rPr lang="zh-CN" altLang="en-US" sz="1200" kern="100" dirty="0">
                <a:latin typeface="等线" panose="02010600030101010101" pitchFamily="2" charset="-122"/>
                <a:ea typeface="等线" panose="02010600030101010101" pitchFamily="2" charset="-122"/>
                <a:cs typeface="Times New Roman" panose="02020603050405020304" pitchFamily="18" charset="0"/>
              </a:rPr>
            </a:b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其二，也可以是由一个表示位置的两个字符字母数字混合编码，和一个表示通道名称的三个字符字母数字混合编码组成，两者之间用一个点号分隔。例如 “</a:t>
            </a:r>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L0.RAW”</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，其中 “</a:t>
            </a:r>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L0” </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是表示位置的编码，“</a:t>
            </a:r>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RAW” </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是通道名称的编码</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78934" y="893076"/>
            <a:ext cx="11708934" cy="923330"/>
          </a:xfrm>
          <a:prstGeom prst="rect">
            <a:avLst/>
          </a:prstGeom>
          <a:noFill/>
        </p:spPr>
        <p:txBody>
          <a:bodyPr wrap="square">
            <a:spAutoFit/>
          </a:bodyPr>
          <a:lstStyle/>
          <a:p>
            <a:pPr algn="just"/>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（十二）</a:t>
            </a:r>
            <a:r>
              <a:rPr lang="en-US" altLang="zh-CN" sz="1800" b="1" kern="100" dirty="0" err="1">
                <a:effectLst/>
                <a:latin typeface="等线" panose="02010600030101010101" pitchFamily="2" charset="-122"/>
                <a:ea typeface="等线" panose="02010600030101010101" pitchFamily="2" charset="-122"/>
                <a:cs typeface="Times New Roman" panose="02020603050405020304" pitchFamily="18" charset="0"/>
              </a:rPr>
              <a:t>Seedlink</a:t>
            </a:r>
            <a:r>
              <a:rPr lang="en-US" altLang="zh-CN" sz="1800" b="1" kern="100" dirty="0">
                <a:effectLst/>
                <a:latin typeface="等线" panose="02010600030101010101" pitchFamily="2" charset="-122"/>
                <a:ea typeface="等线" panose="02010600030101010101" pitchFamily="2" charset="-122"/>
                <a:cs typeface="Times New Roman" panose="02020603050405020304" pitchFamily="18" charset="0"/>
              </a:rPr>
              <a:t> </a:t>
            </a:r>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服务器</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可将 </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SmartSolo</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配置为</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Seedlink</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服务器，设置服务器名称、启用或禁用、端口号等参数，还可设置短期完整模式、一秒数据包生成和节流等功能。</a:t>
            </a:r>
          </a:p>
        </p:txBody>
      </p:sp>
      <p:pic>
        <p:nvPicPr>
          <p:cNvPr id="4" name="图片 3"/>
          <p:cNvPicPr>
            <a:picLocks noChangeAspect="1"/>
          </p:cNvPicPr>
          <p:nvPr/>
        </p:nvPicPr>
        <p:blipFill>
          <a:blip r:embed="rId2"/>
          <a:stretch>
            <a:fillRect/>
          </a:stretch>
        </p:blipFill>
        <p:spPr>
          <a:xfrm>
            <a:off x="349541" y="1816406"/>
            <a:ext cx="5236764" cy="1770655"/>
          </a:xfrm>
          <a:prstGeom prst="rect">
            <a:avLst/>
          </a:prstGeom>
        </p:spPr>
      </p:pic>
      <p:pic>
        <p:nvPicPr>
          <p:cNvPr id="5" name="图片 4"/>
          <p:cNvPicPr>
            <a:picLocks noChangeAspect="1"/>
          </p:cNvPicPr>
          <p:nvPr/>
        </p:nvPicPr>
        <p:blipFill>
          <a:blip r:embed="rId3"/>
          <a:stretch>
            <a:fillRect/>
          </a:stretch>
        </p:blipFill>
        <p:spPr>
          <a:xfrm>
            <a:off x="349541" y="3827192"/>
            <a:ext cx="5234210" cy="1936045"/>
          </a:xfrm>
          <a:prstGeom prst="rect">
            <a:avLst/>
          </a:prstGeom>
        </p:spPr>
      </p:pic>
      <p:sp>
        <p:nvSpPr>
          <p:cNvPr id="7" name="文本框 6"/>
          <p:cNvSpPr txBox="1"/>
          <p:nvPr/>
        </p:nvSpPr>
        <p:spPr>
          <a:xfrm>
            <a:off x="5586305" y="1778845"/>
            <a:ext cx="6472170" cy="830997"/>
          </a:xfrm>
          <a:prstGeom prst="rect">
            <a:avLst/>
          </a:prstGeom>
          <a:noFill/>
        </p:spPr>
        <p:txBody>
          <a:bodyPr wrap="square">
            <a:spAutoFit/>
          </a:bodyPr>
          <a:lstStyle/>
          <a:p>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强震仪可以配置为充当其他 </a:t>
            </a:r>
            <a:r>
              <a:rPr lang="en-US" altLang="zh-CN" sz="1200" kern="100" dirty="0" err="1">
                <a:latin typeface="等线" panose="02010600030101010101" pitchFamily="2" charset="-122"/>
                <a:ea typeface="等线" panose="02010600030101010101" pitchFamily="2" charset="-122"/>
                <a:cs typeface="Times New Roman" panose="02020603050405020304" pitchFamily="18" charset="0"/>
              </a:rPr>
              <a:t>SeedLink</a:t>
            </a:r>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 </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客户端的 </a:t>
            </a:r>
            <a:r>
              <a:rPr lang="en-US" altLang="zh-CN" sz="1200" kern="100" dirty="0" err="1">
                <a:latin typeface="等线" panose="02010600030101010101" pitchFamily="2" charset="-122"/>
                <a:ea typeface="等线" panose="02010600030101010101" pitchFamily="2" charset="-122"/>
                <a:cs typeface="Times New Roman" panose="02020603050405020304" pitchFamily="18" charset="0"/>
              </a:rPr>
              <a:t>SeedLink</a:t>
            </a:r>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 </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服务器。任何时间序列强震仪内部存储 </a:t>
            </a:r>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1 </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中的数据可以转换为 </a:t>
            </a:r>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512 </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字节的 </a:t>
            </a:r>
            <a:r>
              <a:rPr lang="en-US" altLang="zh-CN" sz="1200" kern="100" dirty="0" err="1">
                <a:latin typeface="等线" panose="02010600030101010101" pitchFamily="2" charset="-122"/>
                <a:ea typeface="等线" panose="02010600030101010101" pitchFamily="2" charset="-122"/>
                <a:cs typeface="Times New Roman" panose="02020603050405020304" pitchFamily="18" charset="0"/>
              </a:rPr>
              <a:t>MiniSEED</a:t>
            </a:r>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 </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格式并由 </a:t>
            </a:r>
            <a:r>
              <a:rPr lang="en-US" altLang="zh-CN" sz="1200" kern="100" dirty="0" err="1">
                <a:latin typeface="等线" panose="02010600030101010101" pitchFamily="2" charset="-122"/>
                <a:ea typeface="等线" panose="02010600030101010101" pitchFamily="2" charset="-122"/>
                <a:cs typeface="Times New Roman" panose="02020603050405020304" pitchFamily="18" charset="0"/>
              </a:rPr>
              <a:t>SeedLink</a:t>
            </a:r>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 </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客户端强震仪进行检索。</a:t>
            </a:r>
            <a:br>
              <a:rPr lang="zh-CN" altLang="en-US" sz="1200" kern="100" dirty="0">
                <a:latin typeface="等线" panose="02010600030101010101" pitchFamily="2" charset="-122"/>
                <a:ea typeface="等线" panose="02010600030101010101" pitchFamily="2" charset="-122"/>
                <a:cs typeface="Times New Roman" panose="02020603050405020304" pitchFamily="18" charset="0"/>
              </a:rPr>
            </a:b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通道名称用于检索到的数据的文件标题和默认文件名来自内部存储。这些频道名称充当标签并帮助 </a:t>
            </a:r>
            <a:r>
              <a:rPr lang="en-US" altLang="zh-CN" sz="1200" kern="100" dirty="0" err="1">
                <a:latin typeface="等线" panose="02010600030101010101" pitchFamily="2" charset="-122"/>
                <a:ea typeface="等线" panose="02010600030101010101" pitchFamily="2" charset="-122"/>
                <a:cs typeface="Times New Roman" panose="02020603050405020304" pitchFamily="18" charset="0"/>
              </a:rPr>
              <a:t>SeedLink</a:t>
            </a:r>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 </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客户端识别数据。在启用 </a:t>
            </a:r>
            <a:r>
              <a:rPr lang="en-US" altLang="zh-CN" sz="1200" kern="100" dirty="0" err="1">
                <a:latin typeface="等线" panose="02010600030101010101" pitchFamily="2" charset="-122"/>
                <a:ea typeface="等线" panose="02010600030101010101" pitchFamily="2" charset="-122"/>
                <a:cs typeface="Times New Roman" panose="02020603050405020304" pitchFamily="18" charset="0"/>
              </a:rPr>
              <a:t>SeedLink</a:t>
            </a:r>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 </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服务器之前，请确保已配置频道名称设置。</a:t>
            </a:r>
          </a:p>
        </p:txBody>
      </p:sp>
      <p:sp>
        <p:nvSpPr>
          <p:cNvPr id="9" name="文本框 8"/>
          <p:cNvSpPr txBox="1"/>
          <p:nvPr/>
        </p:nvSpPr>
        <p:spPr>
          <a:xfrm>
            <a:off x="5659251" y="3718135"/>
            <a:ext cx="6094602" cy="461665"/>
          </a:xfrm>
          <a:prstGeom prst="rect">
            <a:avLst/>
          </a:prstGeom>
          <a:noFill/>
        </p:spPr>
        <p:txBody>
          <a:bodyPr wrap="square">
            <a:spAutoFit/>
          </a:bodyPr>
          <a:lstStyle/>
          <a:p>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Maximum backfill packets:</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对于带有序列号的 </a:t>
            </a:r>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DATA </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请求，发送给客户端的 </a:t>
            </a:r>
            <a:r>
              <a:rPr lang="en-US" altLang="zh-CN" sz="1200" kern="100" dirty="0" err="1">
                <a:latin typeface="等线" panose="02010600030101010101" pitchFamily="2" charset="-122"/>
                <a:ea typeface="等线" panose="02010600030101010101" pitchFamily="2" charset="-122"/>
                <a:cs typeface="Times New Roman" panose="02020603050405020304" pitchFamily="18" charset="0"/>
              </a:rPr>
              <a:t>SeedLink</a:t>
            </a:r>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 </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数据包的最大数量。</a:t>
            </a:r>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0 </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意味着不允许回溯数据。</a:t>
            </a:r>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-1 </a:t>
            </a:r>
            <a:r>
              <a:rPr lang="zh-CN" altLang="en-US" sz="1200" kern="100" dirty="0">
                <a:latin typeface="等线" panose="02010600030101010101" pitchFamily="2" charset="-122"/>
                <a:ea typeface="等线" panose="02010600030101010101" pitchFamily="2" charset="-122"/>
                <a:cs typeface="Times New Roman" panose="02020603050405020304" pitchFamily="18" charset="0"/>
              </a:rPr>
              <a:t>意味着不限制数量。</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86655" y="821850"/>
            <a:ext cx="11809602" cy="646331"/>
          </a:xfrm>
          <a:prstGeom prst="rect">
            <a:avLst/>
          </a:prstGeom>
          <a:noFill/>
        </p:spPr>
        <p:txBody>
          <a:bodyPr wrap="square">
            <a:spAutoFit/>
          </a:bodyPr>
          <a:lstStyle/>
          <a:p>
            <a:pPr algn="just"/>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（十三）健康状态（</a:t>
            </a:r>
            <a:r>
              <a:rPr lang="en-US" altLang="zh-CN" sz="1800" b="1" kern="100" dirty="0">
                <a:effectLst/>
                <a:latin typeface="等线" panose="02010600030101010101" pitchFamily="2" charset="-122"/>
                <a:ea typeface="等线" panose="02010600030101010101" pitchFamily="2" charset="-122"/>
                <a:cs typeface="Times New Roman" panose="02020603050405020304" pitchFamily="18" charset="0"/>
              </a:rPr>
              <a:t>SOH</a:t>
            </a:r>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）设置</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可设置内部</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SOH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报告间隔（默认</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60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秒）和每包帧数（较小值可降低延迟但增加开销）。</a:t>
            </a:r>
          </a:p>
        </p:txBody>
      </p:sp>
      <p:pic>
        <p:nvPicPr>
          <p:cNvPr id="4" name="图片 3"/>
          <p:cNvPicPr>
            <a:picLocks noChangeAspect="1"/>
          </p:cNvPicPr>
          <p:nvPr/>
        </p:nvPicPr>
        <p:blipFill>
          <a:blip r:embed="rId2"/>
          <a:stretch>
            <a:fillRect/>
          </a:stretch>
        </p:blipFill>
        <p:spPr>
          <a:xfrm>
            <a:off x="342421" y="1578552"/>
            <a:ext cx="5538788" cy="2006175"/>
          </a:xfrm>
          <a:prstGeom prst="rect">
            <a:avLst/>
          </a:prstGeom>
        </p:spPr>
      </p:pic>
      <p:pic>
        <p:nvPicPr>
          <p:cNvPr id="5" name="图片 4"/>
          <p:cNvPicPr>
            <a:picLocks noChangeAspect="1"/>
          </p:cNvPicPr>
          <p:nvPr/>
        </p:nvPicPr>
        <p:blipFill>
          <a:blip r:embed="rId3"/>
          <a:stretch>
            <a:fillRect/>
          </a:stretch>
        </p:blipFill>
        <p:spPr>
          <a:xfrm>
            <a:off x="342421" y="3783054"/>
            <a:ext cx="3324225" cy="2024755"/>
          </a:xfrm>
          <a:prstGeom prst="rect">
            <a:avLst/>
          </a:prstGeom>
        </p:spPr>
      </p:pic>
      <p:sp>
        <p:nvSpPr>
          <p:cNvPr id="6" name="文本框 5"/>
          <p:cNvSpPr txBox="1"/>
          <p:nvPr/>
        </p:nvSpPr>
        <p:spPr>
          <a:xfrm>
            <a:off x="6023295" y="2163952"/>
            <a:ext cx="6062313" cy="2862322"/>
          </a:xfrm>
          <a:prstGeom prst="rect">
            <a:avLst/>
          </a:prstGeom>
          <a:noFill/>
        </p:spPr>
        <p:txBody>
          <a:bodyPr wrap="square" rtlCol="0">
            <a:spAutoFit/>
          </a:bodyPr>
          <a:lstStyle/>
          <a:p>
            <a:r>
              <a:rPr lang="en-US" altLang="zh-CN" kern="100" dirty="0">
                <a:latin typeface="等线" panose="02010600030101010101" pitchFamily="2" charset="-122"/>
                <a:ea typeface="等线" panose="02010600030101010101" pitchFamily="2" charset="-122"/>
                <a:cs typeface="Times New Roman" panose="02020603050405020304" pitchFamily="18" charset="0"/>
              </a:rPr>
              <a:t>Internal SOH report interval[s]</a:t>
            </a:r>
            <a:r>
              <a:rPr lang="zh-CN" altLang="en-US" kern="100" dirty="0">
                <a:latin typeface="等线" panose="02010600030101010101" pitchFamily="2" charset="-122"/>
                <a:ea typeface="等线" panose="02010600030101010101" pitchFamily="2" charset="-122"/>
                <a:cs typeface="Times New Roman" panose="02020603050405020304" pitchFamily="18" charset="0"/>
              </a:rPr>
              <a:t>：设置</a:t>
            </a:r>
            <a:r>
              <a:rPr lang="en-US" altLang="zh-CN" kern="100" dirty="0">
                <a:latin typeface="等线" panose="02010600030101010101" pitchFamily="2" charset="-122"/>
                <a:ea typeface="等线" panose="02010600030101010101" pitchFamily="2" charset="-122"/>
                <a:cs typeface="Times New Roman" panose="02020603050405020304" pitchFamily="18" charset="0"/>
              </a:rPr>
              <a:t>SOH</a:t>
            </a:r>
            <a:r>
              <a:rPr lang="zh-CN" altLang="en-US" kern="100" dirty="0">
                <a:latin typeface="等线" panose="02010600030101010101" pitchFamily="2" charset="-122"/>
                <a:ea typeface="等线" panose="02010600030101010101" pitchFamily="2" charset="-122"/>
                <a:cs typeface="Times New Roman" panose="02020603050405020304" pitchFamily="18" charset="0"/>
              </a:rPr>
              <a:t>汇报间隔；</a:t>
            </a:r>
            <a:endParaRPr lang="en-US" altLang="zh-CN" kern="100" dirty="0">
              <a:latin typeface="等线" panose="02010600030101010101" pitchFamily="2" charset="-122"/>
              <a:ea typeface="等线" panose="02010600030101010101" pitchFamily="2" charset="-122"/>
              <a:cs typeface="Times New Roman" panose="02020603050405020304" pitchFamily="18" charset="0"/>
            </a:endParaRPr>
          </a:p>
          <a:p>
            <a:r>
              <a:rPr lang="en-US" altLang="zh-CN" kern="100" dirty="0">
                <a:latin typeface="等线" panose="02010600030101010101" pitchFamily="2" charset="-122"/>
                <a:ea typeface="等线" panose="02010600030101010101" pitchFamily="2" charset="-122"/>
                <a:cs typeface="Times New Roman" panose="02020603050405020304" pitchFamily="18" charset="0"/>
              </a:rPr>
              <a:t>Frames per packet</a:t>
            </a:r>
            <a:r>
              <a:rPr lang="zh-CN" altLang="en-US" kern="100" dirty="0">
                <a:latin typeface="等线" panose="02010600030101010101" pitchFamily="2" charset="-122"/>
                <a:ea typeface="等线" panose="02010600030101010101" pitchFamily="2" charset="-122"/>
                <a:cs typeface="Times New Roman" panose="02020603050405020304" pitchFamily="18" charset="0"/>
              </a:rPr>
              <a:t>：设置每包的帧数</a:t>
            </a:r>
            <a:endParaRPr lang="en-US" altLang="zh-CN" kern="100" dirty="0">
              <a:latin typeface="等线" panose="02010600030101010101" pitchFamily="2" charset="-122"/>
              <a:ea typeface="等线" panose="02010600030101010101" pitchFamily="2" charset="-122"/>
              <a:cs typeface="Times New Roman" panose="02020603050405020304" pitchFamily="18" charset="0"/>
            </a:endParaRPr>
          </a:p>
          <a:p>
            <a:r>
              <a:rPr lang="en-US" altLang="zh-CN" kern="100" dirty="0">
                <a:latin typeface="等线" panose="02010600030101010101" pitchFamily="2" charset="-122"/>
                <a:ea typeface="等线" panose="02010600030101010101" pitchFamily="2" charset="-122"/>
                <a:cs typeface="Times New Roman" panose="02020603050405020304" pitchFamily="18" charset="0"/>
              </a:rPr>
              <a:t>Enable SNMP:</a:t>
            </a:r>
            <a:r>
              <a:rPr lang="zh-CN" altLang="en-US" b="1" i="0" dirty="0">
                <a:solidFill>
                  <a:srgbClr val="404040"/>
                </a:solidFill>
                <a:effectLst/>
                <a:latin typeface="DeepSeek-CJK-patch"/>
              </a:rPr>
              <a:t> </a:t>
            </a:r>
            <a:r>
              <a:rPr lang="zh-CN" altLang="en-US" kern="100" dirty="0">
                <a:latin typeface="等线" panose="02010600030101010101" pitchFamily="2" charset="-122"/>
                <a:ea typeface="等线" panose="02010600030101010101" pitchFamily="2" charset="-122"/>
                <a:cs typeface="Times New Roman" panose="02020603050405020304" pitchFamily="18" charset="0"/>
              </a:rPr>
              <a:t>使能</a:t>
            </a:r>
            <a:r>
              <a:rPr lang="en-US" altLang="zh-CN" kern="100" dirty="0">
                <a:latin typeface="等线" panose="02010600030101010101" pitchFamily="2" charset="-122"/>
                <a:ea typeface="等线" panose="02010600030101010101" pitchFamily="2" charset="-122"/>
                <a:cs typeface="Times New Roman" panose="02020603050405020304" pitchFamily="18" charset="0"/>
              </a:rPr>
              <a:t>SNMP</a:t>
            </a:r>
            <a:r>
              <a:rPr lang="zh-CN" altLang="en-US" kern="100" dirty="0">
                <a:latin typeface="等线" panose="02010600030101010101" pitchFamily="2" charset="-122"/>
                <a:ea typeface="等线" panose="02010600030101010101" pitchFamily="2" charset="-122"/>
                <a:cs typeface="Times New Roman" panose="02020603050405020304" pitchFamily="18" charset="0"/>
              </a:rPr>
              <a:t>，可指定一个固定端口（</a:t>
            </a:r>
            <a:r>
              <a:rPr lang="en-US" altLang="zh-CN" b="0" i="0" dirty="0">
                <a:solidFill>
                  <a:srgbClr val="000000"/>
                </a:solidFill>
                <a:effectLst/>
                <a:latin typeface="Verdana" panose="020B0604030504040204" pitchFamily="34" charset="0"/>
              </a:rPr>
              <a:t> </a:t>
            </a:r>
            <a:r>
              <a:rPr lang="en-US" altLang="zh-CN" kern="100" dirty="0">
                <a:latin typeface="等线" panose="02010600030101010101" pitchFamily="2" charset="-122"/>
                <a:ea typeface="等线" panose="02010600030101010101" pitchFamily="2" charset="-122"/>
                <a:cs typeface="Times New Roman" panose="02020603050405020304" pitchFamily="18" charset="0"/>
              </a:rPr>
              <a:t>Enable an SNMP v2c server listening on UDP port 161</a:t>
            </a:r>
            <a:r>
              <a:rPr lang="zh-CN" altLang="en-US" kern="100" dirty="0">
                <a:latin typeface="等线" panose="02010600030101010101" pitchFamily="2" charset="-122"/>
                <a:ea typeface="等线" panose="02010600030101010101" pitchFamily="2" charset="-122"/>
                <a:cs typeface="Times New Roman" panose="02020603050405020304" pitchFamily="18" charset="0"/>
              </a:rPr>
              <a:t>）</a:t>
            </a:r>
            <a:endParaRPr lang="en-US" altLang="zh-CN" kern="100" dirty="0">
              <a:latin typeface="等线" panose="02010600030101010101" pitchFamily="2" charset="-122"/>
              <a:ea typeface="等线" panose="02010600030101010101" pitchFamily="2" charset="-122"/>
              <a:cs typeface="Times New Roman" panose="02020603050405020304" pitchFamily="18" charset="0"/>
            </a:endParaRPr>
          </a:p>
          <a:p>
            <a:r>
              <a:rPr lang="en-US" altLang="zh-CN" kern="100" dirty="0">
                <a:latin typeface="等线" panose="02010600030101010101" pitchFamily="2" charset="-122"/>
                <a:ea typeface="等线" panose="02010600030101010101" pitchFamily="2" charset="-122"/>
                <a:cs typeface="Times New Roman" panose="02020603050405020304" pitchFamily="18" charset="0"/>
              </a:rPr>
              <a:t>SNMP</a:t>
            </a:r>
            <a:r>
              <a:rPr lang="zh-CN" altLang="en-US" kern="100" dirty="0">
                <a:latin typeface="等线" panose="02010600030101010101" pitchFamily="2" charset="-122"/>
                <a:ea typeface="等线" panose="02010600030101010101" pitchFamily="2" charset="-122"/>
                <a:cs typeface="Times New Roman" panose="02020603050405020304" pitchFamily="18" charset="0"/>
              </a:rPr>
              <a:t>（</a:t>
            </a:r>
            <a:r>
              <a:rPr lang="en-US" altLang="zh-CN" kern="100" dirty="0">
                <a:latin typeface="等线" panose="02010600030101010101" pitchFamily="2" charset="-122"/>
                <a:ea typeface="等线" panose="02010600030101010101" pitchFamily="2" charset="-122"/>
                <a:cs typeface="Times New Roman" panose="02020603050405020304" pitchFamily="18" charset="0"/>
              </a:rPr>
              <a:t>Simple Network Management Protocol</a:t>
            </a:r>
            <a:r>
              <a:rPr lang="zh-CN" altLang="en-US" kern="100" dirty="0">
                <a:latin typeface="等线" panose="02010600030101010101" pitchFamily="2" charset="-122"/>
                <a:ea typeface="等线" panose="02010600030101010101" pitchFamily="2" charset="-122"/>
                <a:cs typeface="Times New Roman" panose="02020603050405020304" pitchFamily="18" charset="0"/>
              </a:rPr>
              <a:t>，简单网络管理协议） 是一种用于管理和监控网络设备的应用层协议。它允许网络管理员通过中央管理系统（如</a:t>
            </a:r>
            <a:r>
              <a:rPr lang="en-US" altLang="zh-CN" kern="100" dirty="0">
                <a:latin typeface="等线" panose="02010600030101010101" pitchFamily="2" charset="-122"/>
                <a:ea typeface="等线" panose="02010600030101010101" pitchFamily="2" charset="-122"/>
                <a:cs typeface="Times New Roman" panose="02020603050405020304" pitchFamily="18" charset="0"/>
              </a:rPr>
              <a:t>NMS</a:t>
            </a:r>
            <a:r>
              <a:rPr lang="zh-CN" altLang="en-US" kern="100" dirty="0">
                <a:latin typeface="等线" panose="02010600030101010101" pitchFamily="2" charset="-122"/>
                <a:ea typeface="等线" panose="02010600030101010101" pitchFamily="2" charset="-122"/>
                <a:cs typeface="Times New Roman" panose="02020603050405020304" pitchFamily="18" charset="0"/>
              </a:rPr>
              <a:t>，</a:t>
            </a:r>
            <a:r>
              <a:rPr lang="en-US" altLang="zh-CN" kern="100" dirty="0">
                <a:latin typeface="等线" panose="02010600030101010101" pitchFamily="2" charset="-122"/>
                <a:ea typeface="等线" panose="02010600030101010101" pitchFamily="2" charset="-122"/>
                <a:cs typeface="Times New Roman" panose="02020603050405020304" pitchFamily="18" charset="0"/>
              </a:rPr>
              <a:t>Network Management System</a:t>
            </a:r>
            <a:r>
              <a:rPr lang="zh-CN" altLang="en-US" kern="100" dirty="0">
                <a:latin typeface="等线" panose="02010600030101010101" pitchFamily="2" charset="-122"/>
                <a:ea typeface="等线" panose="02010600030101010101" pitchFamily="2" charset="-122"/>
                <a:cs typeface="Times New Roman" panose="02020603050405020304" pitchFamily="18" charset="0"/>
              </a:rPr>
              <a:t>）收集、组织和修改网络设备（如路由器、交换机、服务器、打印机等）的信息，从而实现高效的网络运维。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3900" y="679317"/>
            <a:ext cx="11801475" cy="923330"/>
          </a:xfrm>
          <a:prstGeom prst="rect">
            <a:avLst/>
          </a:prstGeom>
          <a:noFill/>
        </p:spPr>
        <p:txBody>
          <a:bodyPr wrap="square">
            <a:spAutoFit/>
          </a:bodyPr>
          <a:lstStyle/>
          <a:p>
            <a:pPr algn="just"/>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（十四）定时</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可选择</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GPS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电源模式（如占空比循环或始终开启），不同模式在功耗和计时精度上有差异，健康页面会根据设置显示不同的时间错误信息。</a:t>
            </a:r>
          </a:p>
        </p:txBody>
      </p:sp>
      <p:pic>
        <p:nvPicPr>
          <p:cNvPr id="3" name="图片 2"/>
          <p:cNvPicPr>
            <a:picLocks noChangeAspect="1"/>
          </p:cNvPicPr>
          <p:nvPr/>
        </p:nvPicPr>
        <p:blipFill>
          <a:blip r:embed="rId2"/>
          <a:stretch>
            <a:fillRect/>
          </a:stretch>
        </p:blipFill>
        <p:spPr>
          <a:xfrm>
            <a:off x="201206" y="1602647"/>
            <a:ext cx="4452938" cy="3647557"/>
          </a:xfrm>
          <a:prstGeom prst="rect">
            <a:avLst/>
          </a:prstGeom>
        </p:spPr>
      </p:pic>
      <p:pic>
        <p:nvPicPr>
          <p:cNvPr id="4" name="图片 3"/>
          <p:cNvPicPr>
            <a:picLocks noChangeAspect="1"/>
          </p:cNvPicPr>
          <p:nvPr/>
        </p:nvPicPr>
        <p:blipFill>
          <a:blip r:embed="rId3"/>
          <a:stretch>
            <a:fillRect/>
          </a:stretch>
        </p:blipFill>
        <p:spPr>
          <a:xfrm>
            <a:off x="4925606" y="1650924"/>
            <a:ext cx="3907843" cy="1775501"/>
          </a:xfrm>
          <a:prstGeom prst="rect">
            <a:avLst/>
          </a:prstGeom>
        </p:spPr>
      </p:pic>
      <p:pic>
        <p:nvPicPr>
          <p:cNvPr id="5" name="图片 4"/>
          <p:cNvPicPr>
            <a:picLocks noChangeAspect="1"/>
          </p:cNvPicPr>
          <p:nvPr/>
        </p:nvPicPr>
        <p:blipFill>
          <a:blip r:embed="rId4"/>
          <a:stretch>
            <a:fillRect/>
          </a:stretch>
        </p:blipFill>
        <p:spPr>
          <a:xfrm>
            <a:off x="4944358" y="3572858"/>
            <a:ext cx="3870337" cy="1775501"/>
          </a:xfrm>
          <a:prstGeom prst="rect">
            <a:avLst/>
          </a:prstGeom>
        </p:spPr>
      </p:pic>
      <p:sp>
        <p:nvSpPr>
          <p:cNvPr id="8" name="文本框 7"/>
          <p:cNvSpPr txBox="1"/>
          <p:nvPr/>
        </p:nvSpPr>
        <p:spPr>
          <a:xfrm>
            <a:off x="8784567" y="1839706"/>
            <a:ext cx="3407433" cy="1200329"/>
          </a:xfrm>
          <a:prstGeom prst="rect">
            <a:avLst/>
          </a:prstGeom>
          <a:noFill/>
        </p:spPr>
        <p:txBody>
          <a:bodyPr wrap="square" rtlCol="0">
            <a:spAutoFit/>
          </a:bodyPr>
          <a:lstStyle/>
          <a:p>
            <a:r>
              <a:rPr lang="en-US" altLang="zh-CN" kern="100" dirty="0">
                <a:latin typeface="等线" panose="02010600030101010101" pitchFamily="2" charset="-122"/>
                <a:ea typeface="等线" panose="02010600030101010101" pitchFamily="2" charset="-122"/>
                <a:cs typeface="Times New Roman" panose="02020603050405020304" pitchFamily="18" charset="0"/>
              </a:rPr>
              <a:t>Time source</a:t>
            </a:r>
            <a:r>
              <a:rPr lang="zh-CN" altLang="en-US" kern="100" dirty="0">
                <a:latin typeface="等线" panose="02010600030101010101" pitchFamily="2" charset="-122"/>
                <a:ea typeface="等线" panose="02010600030101010101" pitchFamily="2" charset="-122"/>
                <a:cs typeface="Times New Roman" panose="02020603050405020304" pitchFamily="18" charset="0"/>
              </a:rPr>
              <a:t>：支持</a:t>
            </a:r>
            <a:r>
              <a:rPr lang="en-US" altLang="zh-CN" kern="100" dirty="0">
                <a:latin typeface="等线" panose="02010600030101010101" pitchFamily="2" charset="-122"/>
                <a:ea typeface="等线" panose="02010600030101010101" pitchFamily="2" charset="-122"/>
                <a:cs typeface="Times New Roman" panose="02020603050405020304" pitchFamily="18" charset="0"/>
              </a:rPr>
              <a:t>5</a:t>
            </a:r>
            <a:r>
              <a:rPr lang="zh-CN" altLang="en-US" kern="100" dirty="0">
                <a:latin typeface="等线" panose="02010600030101010101" pitchFamily="2" charset="-122"/>
                <a:ea typeface="等线" panose="02010600030101010101" pitchFamily="2" charset="-122"/>
                <a:cs typeface="Times New Roman" panose="02020603050405020304" pitchFamily="18" charset="0"/>
              </a:rPr>
              <a:t>种时钟来源</a:t>
            </a:r>
            <a:endParaRPr lang="en-US" altLang="zh-CN" kern="100" dirty="0">
              <a:latin typeface="等线" panose="02010600030101010101" pitchFamily="2" charset="-122"/>
              <a:ea typeface="等线" panose="02010600030101010101" pitchFamily="2" charset="-122"/>
              <a:cs typeface="Times New Roman" panose="02020603050405020304" pitchFamily="18" charset="0"/>
            </a:endParaRPr>
          </a:p>
          <a:p>
            <a:r>
              <a:rPr lang="en-US" altLang="zh-CN" kern="100" dirty="0">
                <a:latin typeface="等线" panose="02010600030101010101" pitchFamily="2" charset="-122"/>
                <a:ea typeface="等线" panose="02010600030101010101" pitchFamily="2" charset="-122"/>
                <a:cs typeface="Times New Roman" panose="02020603050405020304" pitchFamily="18" charset="0"/>
              </a:rPr>
              <a:t>GNSS</a:t>
            </a:r>
            <a:r>
              <a:rPr lang="zh-CN" altLang="en-US" kern="100" dirty="0">
                <a:latin typeface="等线" panose="02010600030101010101" pitchFamily="2" charset="-122"/>
                <a:ea typeface="等线" panose="02010600030101010101" pitchFamily="2" charset="-122"/>
                <a:cs typeface="Times New Roman" panose="02020603050405020304" pitchFamily="18" charset="0"/>
              </a:rPr>
              <a:t>、</a:t>
            </a:r>
            <a:r>
              <a:rPr lang="en-US" altLang="zh-CN" kern="100" dirty="0">
                <a:latin typeface="等线" panose="02010600030101010101" pitchFamily="2" charset="-122"/>
                <a:ea typeface="等线" panose="02010600030101010101" pitchFamily="2" charset="-122"/>
                <a:cs typeface="Times New Roman" panose="02020603050405020304" pitchFamily="18" charset="0"/>
              </a:rPr>
              <a:t>GNSS over fiber</a:t>
            </a:r>
            <a:r>
              <a:rPr lang="zh-CN" altLang="en-US" kern="100" dirty="0">
                <a:latin typeface="等线" panose="02010600030101010101" pitchFamily="2" charset="-122"/>
                <a:ea typeface="等线" panose="02010600030101010101" pitchFamily="2" charset="-122"/>
                <a:cs typeface="Times New Roman" panose="02020603050405020304" pitchFamily="18" charset="0"/>
              </a:rPr>
              <a:t>、</a:t>
            </a:r>
            <a:r>
              <a:rPr lang="en-US" altLang="zh-CN" kern="100" dirty="0">
                <a:latin typeface="等线" panose="02010600030101010101" pitchFamily="2" charset="-122"/>
                <a:ea typeface="等线" panose="02010600030101010101" pitchFamily="2" charset="-122"/>
                <a:cs typeface="Times New Roman" panose="02020603050405020304" pitchFamily="18" charset="0"/>
              </a:rPr>
              <a:t>PTP</a:t>
            </a:r>
            <a:r>
              <a:rPr lang="zh-CN" altLang="en-US" kern="100" dirty="0">
                <a:latin typeface="等线" panose="02010600030101010101" pitchFamily="2" charset="-122"/>
                <a:ea typeface="等线" panose="02010600030101010101" pitchFamily="2" charset="-122"/>
                <a:cs typeface="Times New Roman" panose="02020603050405020304" pitchFamily="18" charset="0"/>
              </a:rPr>
              <a:t>、</a:t>
            </a:r>
            <a:r>
              <a:rPr lang="en-US" altLang="zh-CN" kern="100" dirty="0">
                <a:latin typeface="等线" panose="02010600030101010101" pitchFamily="2" charset="-122"/>
                <a:ea typeface="等线" panose="02010600030101010101" pitchFamily="2" charset="-122"/>
                <a:cs typeface="Times New Roman" panose="02020603050405020304" pitchFamily="18" charset="0"/>
              </a:rPr>
              <a:t>NTP</a:t>
            </a:r>
            <a:r>
              <a:rPr lang="zh-CN" altLang="en-US" kern="100" dirty="0">
                <a:latin typeface="等线" panose="02010600030101010101" pitchFamily="2" charset="-122"/>
                <a:ea typeface="等线" panose="02010600030101010101" pitchFamily="2" charset="-122"/>
                <a:cs typeface="Times New Roman" panose="02020603050405020304" pitchFamily="18" charset="0"/>
              </a:rPr>
              <a:t>、</a:t>
            </a:r>
            <a:r>
              <a:rPr lang="en-US" altLang="zh-CN" kern="100" dirty="0">
                <a:latin typeface="等线" panose="02010600030101010101" pitchFamily="2" charset="-122"/>
                <a:ea typeface="等线" panose="02010600030101010101" pitchFamily="2" charset="-122"/>
                <a:cs typeface="Times New Roman" panose="02020603050405020304" pitchFamily="18" charset="0"/>
              </a:rPr>
              <a:t>Free running</a:t>
            </a:r>
          </a:p>
          <a:p>
            <a:endParaRPr lang="zh-CN" altLang="en-US" kern="100" dirty="0">
              <a:latin typeface="等线" panose="02010600030101010101" pitchFamily="2" charset="-122"/>
              <a:ea typeface="等线" panose="02010600030101010101" pitchFamily="2" charset="-122"/>
              <a:cs typeface="Times New Roman" panose="02020603050405020304" pitchFamily="18" charset="0"/>
            </a:endParaRPr>
          </a:p>
        </p:txBody>
      </p:sp>
      <p:sp>
        <p:nvSpPr>
          <p:cNvPr id="9" name="文本框 8"/>
          <p:cNvSpPr txBox="1"/>
          <p:nvPr/>
        </p:nvSpPr>
        <p:spPr>
          <a:xfrm>
            <a:off x="8814695" y="3186468"/>
            <a:ext cx="3157345" cy="2308324"/>
          </a:xfrm>
          <a:prstGeom prst="rect">
            <a:avLst/>
          </a:prstGeom>
          <a:noFill/>
        </p:spPr>
        <p:txBody>
          <a:bodyPr wrap="square" rtlCol="0">
            <a:spAutoFit/>
          </a:bodyPr>
          <a:lstStyle/>
          <a:p>
            <a:r>
              <a:rPr lang="en-US" altLang="zh-CN" kern="100" dirty="0">
                <a:latin typeface="等线" panose="02010600030101010101" pitchFamily="2" charset="-122"/>
                <a:ea typeface="等线" panose="02010600030101010101" pitchFamily="2" charset="-122"/>
                <a:cs typeface="Times New Roman" panose="02020603050405020304" pitchFamily="18" charset="0"/>
              </a:rPr>
              <a:t>GNSS power mode:</a:t>
            </a:r>
          </a:p>
          <a:p>
            <a:r>
              <a:rPr lang="en-US" altLang="zh-CN" kern="100" dirty="0">
                <a:latin typeface="等线" panose="02010600030101010101" pitchFamily="2" charset="-122"/>
                <a:ea typeface="等线" panose="02010600030101010101" pitchFamily="2" charset="-122"/>
                <a:cs typeface="Times New Roman" panose="02020603050405020304" pitchFamily="18" charset="0"/>
              </a:rPr>
              <a:t>Duty cycled</a:t>
            </a:r>
            <a:r>
              <a:rPr lang="zh-CN" altLang="en-US" kern="100" dirty="0">
                <a:latin typeface="等线" panose="02010600030101010101" pitchFamily="2" charset="-122"/>
                <a:ea typeface="等线" panose="02010600030101010101" pitchFamily="2" charset="-122"/>
                <a:cs typeface="Times New Roman" panose="02020603050405020304" pitchFamily="18" charset="0"/>
              </a:rPr>
              <a:t>：时钟漂移超过</a:t>
            </a:r>
            <a:r>
              <a:rPr lang="en-US" altLang="zh-CN" kern="100" dirty="0">
                <a:latin typeface="等线" panose="02010600030101010101" pitchFamily="2" charset="-122"/>
                <a:ea typeface="等线" panose="02010600030101010101" pitchFamily="2" charset="-122"/>
                <a:cs typeface="Times New Roman" panose="02020603050405020304" pitchFamily="18" charset="0"/>
              </a:rPr>
              <a:t>100us</a:t>
            </a:r>
            <a:r>
              <a:rPr lang="zh-CN" altLang="en-US" kern="100" dirty="0">
                <a:latin typeface="等线" panose="02010600030101010101" pitchFamily="2" charset="-122"/>
                <a:ea typeface="等线" panose="02010600030101010101" pitchFamily="2" charset="-122"/>
                <a:cs typeface="Times New Roman" panose="02020603050405020304" pitchFamily="18" charset="0"/>
              </a:rPr>
              <a:t>时，健康界面将显示时间错误；</a:t>
            </a:r>
            <a:endParaRPr lang="en-US" altLang="zh-CN" kern="100" dirty="0">
              <a:latin typeface="等线" panose="02010600030101010101" pitchFamily="2" charset="-122"/>
              <a:ea typeface="等线" panose="02010600030101010101" pitchFamily="2" charset="-122"/>
              <a:cs typeface="Times New Roman" panose="02020603050405020304" pitchFamily="18" charset="0"/>
            </a:endParaRPr>
          </a:p>
          <a:p>
            <a:r>
              <a:rPr lang="en-US" altLang="zh-CN" kern="100" dirty="0">
                <a:latin typeface="等线" panose="02010600030101010101" pitchFamily="2" charset="-122"/>
                <a:ea typeface="等线" panose="02010600030101010101" pitchFamily="2" charset="-122"/>
                <a:cs typeface="Times New Roman" panose="02020603050405020304" pitchFamily="18" charset="0"/>
              </a:rPr>
              <a:t>Always on</a:t>
            </a:r>
            <a:r>
              <a:rPr lang="zh-CN" altLang="en-US" kern="100" dirty="0">
                <a:latin typeface="等线" panose="02010600030101010101" pitchFamily="2" charset="-122"/>
                <a:ea typeface="等线" panose="02010600030101010101" pitchFamily="2" charset="-122"/>
                <a:cs typeface="Times New Roman" panose="02020603050405020304" pitchFamily="18" charset="0"/>
              </a:rPr>
              <a:t>：时间更精确，但功耗高，当时钟漂移超过</a:t>
            </a:r>
            <a:r>
              <a:rPr lang="en-US" altLang="zh-CN" kern="100" dirty="0">
                <a:latin typeface="等线" panose="02010600030101010101" pitchFamily="2" charset="-122"/>
                <a:ea typeface="等线" panose="02010600030101010101" pitchFamily="2" charset="-122"/>
                <a:cs typeface="Times New Roman" panose="02020603050405020304" pitchFamily="18" charset="0"/>
              </a:rPr>
              <a:t>5us</a:t>
            </a:r>
            <a:r>
              <a:rPr lang="zh-CN" altLang="en-US" kern="100" dirty="0">
                <a:latin typeface="等线" panose="02010600030101010101" pitchFamily="2" charset="-122"/>
                <a:ea typeface="等线" panose="02010600030101010101" pitchFamily="2" charset="-122"/>
                <a:cs typeface="Times New Roman" panose="02020603050405020304" pitchFamily="18" charset="0"/>
              </a:rPr>
              <a:t>时，健康界面将显示时间错误；</a:t>
            </a:r>
            <a:endParaRPr lang="en-US" altLang="zh-CN" kern="100" dirty="0">
              <a:latin typeface="等线" panose="02010600030101010101" pitchFamily="2" charset="-122"/>
              <a:ea typeface="等线" panose="02010600030101010101" pitchFamily="2" charset="-122"/>
              <a:cs typeface="Times New Roman" panose="02020603050405020304" pitchFamily="18" charset="0"/>
            </a:endParaRPr>
          </a:p>
          <a:p>
            <a:endParaRPr lang="zh-CN" altLang="en-US" kern="100" dirty="0">
              <a:latin typeface="等线" panose="02010600030101010101" pitchFamily="2" charset="-122"/>
              <a:ea typeface="等线" panose="02010600030101010101" pitchFamily="2" charset="-122"/>
              <a:cs typeface="Times New Roman" panose="02020603050405020304" pitchFamily="18" charset="0"/>
            </a:endParaRPr>
          </a:p>
        </p:txBody>
      </p:sp>
      <p:sp>
        <p:nvSpPr>
          <p:cNvPr id="10" name="文本框 9"/>
          <p:cNvSpPr txBox="1"/>
          <p:nvPr/>
        </p:nvSpPr>
        <p:spPr>
          <a:xfrm>
            <a:off x="113900" y="5494792"/>
            <a:ext cx="11876894" cy="923330"/>
          </a:xfrm>
          <a:prstGeom prst="rect">
            <a:avLst/>
          </a:prstGeom>
          <a:noFill/>
        </p:spPr>
        <p:txBody>
          <a:bodyPr wrap="square" rtlCol="0">
            <a:spAutoFit/>
          </a:bodyPr>
          <a:lstStyle/>
          <a:p>
            <a:r>
              <a:rPr lang="zh-CN" altLang="en-US" kern="100" dirty="0">
                <a:latin typeface="等线" panose="02010600030101010101" pitchFamily="2" charset="-122"/>
                <a:ea typeface="等线" panose="02010600030101010101" pitchFamily="2" charset="-122"/>
                <a:cs typeface="Times New Roman" panose="02020603050405020304" pitchFamily="18" charset="0"/>
              </a:rPr>
              <a:t>仪器报告的纬度、经度需采用十进制度数，小数点后不超过 </a:t>
            </a:r>
            <a:r>
              <a:rPr lang="en-US" altLang="zh-CN" kern="100" dirty="0">
                <a:latin typeface="等线" panose="02010600030101010101" pitchFamily="2" charset="-122"/>
                <a:ea typeface="等线" panose="02010600030101010101" pitchFamily="2" charset="-122"/>
                <a:cs typeface="Times New Roman" panose="02020603050405020304" pitchFamily="18" charset="0"/>
              </a:rPr>
              <a:t>6 </a:t>
            </a:r>
            <a:r>
              <a:rPr lang="zh-CN" altLang="en-US" kern="100" dirty="0">
                <a:latin typeface="等线" panose="02010600030101010101" pitchFamily="2" charset="-122"/>
                <a:ea typeface="等线" panose="02010600030101010101" pitchFamily="2" charset="-122"/>
                <a:cs typeface="Times New Roman" panose="02020603050405020304" pitchFamily="18" charset="0"/>
              </a:rPr>
              <a:t>位数字。北纬用正值表示，南纬用负值表示。东经用正值表示，西经用负值表示。如果未指定经度，当时间源为全球导航卫星系统（</a:t>
            </a:r>
            <a:r>
              <a:rPr lang="en-US" altLang="zh-CN" kern="100" dirty="0">
                <a:latin typeface="等线" panose="02010600030101010101" pitchFamily="2" charset="-122"/>
                <a:ea typeface="等线" panose="02010600030101010101" pitchFamily="2" charset="-122"/>
                <a:cs typeface="Times New Roman" panose="02020603050405020304" pitchFamily="18" charset="0"/>
              </a:rPr>
              <a:t>GNSS</a:t>
            </a:r>
            <a:r>
              <a:rPr lang="zh-CN" altLang="en-US" kern="100" dirty="0">
                <a:latin typeface="等线" panose="02010600030101010101" pitchFamily="2" charset="-122"/>
                <a:ea typeface="等线" panose="02010600030101010101" pitchFamily="2" charset="-122"/>
                <a:cs typeface="Times New Roman" panose="02020603050405020304" pitchFamily="18" charset="0"/>
              </a:rPr>
              <a:t>）时，位置将由 </a:t>
            </a:r>
            <a:r>
              <a:rPr lang="en-US" altLang="zh-CN" kern="100" dirty="0">
                <a:latin typeface="等线" panose="02010600030101010101" pitchFamily="2" charset="-122"/>
                <a:ea typeface="等线" panose="02010600030101010101" pitchFamily="2" charset="-122"/>
                <a:cs typeface="Times New Roman" panose="02020603050405020304" pitchFamily="18" charset="0"/>
              </a:rPr>
              <a:t>GNSS </a:t>
            </a:r>
            <a:r>
              <a:rPr lang="zh-CN" altLang="en-US" kern="100" dirty="0">
                <a:latin typeface="等线" panose="02010600030101010101" pitchFamily="2" charset="-122"/>
                <a:ea typeface="等线" panose="02010600030101010101" pitchFamily="2" charset="-122"/>
                <a:cs typeface="Times New Roman" panose="02020603050405020304" pitchFamily="18" charset="0"/>
              </a:rPr>
              <a:t>接收器确定，否则将不报告位置。纬度、经度和海拔必须全部指定，或者都不指定。</a:t>
            </a:r>
            <a:endParaRPr lang="en-US" altLang="zh-CN" kern="100" dirty="0">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5426586" y="368610"/>
            <a:ext cx="1338828" cy="369332"/>
          </a:xfrm>
          <a:prstGeom prst="rect">
            <a:avLst/>
          </a:prstGeom>
          <a:noFill/>
        </p:spPr>
        <p:txBody>
          <a:bodyPr wrap="none" rtlCol="0">
            <a:spAutoFit/>
          </a:bodyPr>
          <a:lstStyle/>
          <a:p>
            <a:r>
              <a:rPr lang="zh-CN" altLang="en-US" dirty="0"/>
              <a:t>指示灯功能</a:t>
            </a:r>
          </a:p>
        </p:txBody>
      </p:sp>
      <p:sp>
        <p:nvSpPr>
          <p:cNvPr id="7" name="文本框 6"/>
          <p:cNvSpPr txBox="1"/>
          <p:nvPr/>
        </p:nvSpPr>
        <p:spPr>
          <a:xfrm>
            <a:off x="352425" y="1028342"/>
            <a:ext cx="8154012" cy="4247317"/>
          </a:xfrm>
          <a:prstGeom prst="rect">
            <a:avLst/>
          </a:prstGeom>
          <a:noFill/>
        </p:spPr>
        <p:txBody>
          <a:bodyPr wrap="square">
            <a:spAutoFit/>
          </a:bodyPr>
          <a:lstStyle/>
          <a:p>
            <a:pPr marL="342900" lvl="0" indent="-342900" algn="just">
              <a:buFont typeface="+mj-lt"/>
              <a:buAutoNum type="arabicPeriod"/>
              <a:tabLst>
                <a:tab pos="457200" algn="l"/>
              </a:tabLst>
            </a:pPr>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电源</a:t>
            </a:r>
            <a:r>
              <a:rPr lang="en-US" altLang="zh-CN" sz="1800" b="1" kern="100" dirty="0">
                <a:effectLst/>
                <a:latin typeface="等线" panose="02010600030101010101" pitchFamily="2" charset="-122"/>
                <a:ea typeface="等线" panose="02010600030101010101" pitchFamily="2" charset="-122"/>
                <a:cs typeface="Times New Roman" panose="02020603050405020304" pitchFamily="18" charset="0"/>
              </a:rPr>
              <a:t>LED</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：显示设备电源状态，如关闭、启动、正常供电、强制开机等不同状态有不同的灯光指示。</a:t>
            </a:r>
          </a:p>
          <a:p>
            <a:pPr marL="342900" lvl="0" indent="-342900" algn="just">
              <a:buFont typeface="+mj-lt"/>
              <a:buAutoNum type="arabicPeriod" startAt="2"/>
            </a:pPr>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总体状态</a:t>
            </a:r>
            <a:r>
              <a:rPr lang="en-US" altLang="zh-CN" sz="1800" b="1" kern="100" dirty="0">
                <a:effectLst/>
                <a:latin typeface="等线" panose="02010600030101010101" pitchFamily="2" charset="-122"/>
                <a:ea typeface="等线" panose="02010600030101010101" pitchFamily="2" charset="-122"/>
                <a:cs typeface="Times New Roman" panose="02020603050405020304" pitchFamily="18" charset="0"/>
              </a:rPr>
              <a:t>LED</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：指示设备的整体运行状态，如关机、启动、正常运行或出现故障等。</a:t>
            </a:r>
          </a:p>
          <a:p>
            <a:pPr marL="342900" lvl="0" indent="-342900" algn="just">
              <a:buFont typeface="+mj-lt"/>
              <a:buAutoNum type="arabicPeriod" startAt="3"/>
            </a:pPr>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链路</a:t>
            </a:r>
            <a:r>
              <a:rPr lang="en-US" altLang="zh-CN" sz="1800" b="1" kern="100" dirty="0">
                <a:effectLst/>
                <a:latin typeface="等线" panose="02010600030101010101" pitchFamily="2" charset="-122"/>
                <a:ea typeface="等线" panose="02010600030101010101" pitchFamily="2" charset="-122"/>
                <a:cs typeface="Times New Roman" panose="02020603050405020304" pitchFamily="18" charset="0"/>
              </a:rPr>
              <a:t>LED</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：显示以太网连接状态，如未连接、已连接、数据传输等状态。</a:t>
            </a:r>
          </a:p>
          <a:p>
            <a:pPr marL="342900" lvl="0" indent="-342900" algn="just">
              <a:buFont typeface="+mj-lt"/>
              <a:buAutoNum type="arabicPeriod" startAt="4"/>
            </a:pPr>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时间</a:t>
            </a:r>
            <a:r>
              <a:rPr lang="en-US" altLang="zh-CN" sz="1800" b="1" kern="100" dirty="0">
                <a:effectLst/>
                <a:latin typeface="等线" panose="02010600030101010101" pitchFamily="2" charset="-122"/>
                <a:ea typeface="等线" panose="02010600030101010101" pitchFamily="2" charset="-122"/>
                <a:cs typeface="Times New Roman" panose="02020603050405020304" pitchFamily="18" charset="0"/>
              </a:rPr>
              <a:t>LED</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：反映</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GPS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接收器的状态，如初始化、同步到准确时间、时间错误等。</a:t>
            </a:r>
          </a:p>
          <a:p>
            <a:pPr marL="342900" lvl="0" indent="-342900" algn="just">
              <a:buFont typeface="+mj-lt"/>
              <a:buAutoNum type="arabicPeriod" startAt="5"/>
            </a:pPr>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媒体</a:t>
            </a:r>
            <a:r>
              <a:rPr lang="en-US" altLang="zh-CN" sz="1800" b="1" kern="100" dirty="0">
                <a:effectLst/>
                <a:latin typeface="等线" panose="02010600030101010101" pitchFamily="2" charset="-122"/>
                <a:ea typeface="等线" panose="02010600030101010101" pitchFamily="2" charset="-122"/>
                <a:cs typeface="Times New Roman" panose="02020603050405020304" pitchFamily="18" charset="0"/>
              </a:rPr>
              <a:t>LED</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：显示</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SD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卡的状态，如正在检查、正在存档或准备存档、缺失或已满等。</a:t>
            </a:r>
          </a:p>
          <a:p>
            <a:pPr marL="342900" lvl="0" indent="-342900" algn="just">
              <a:buFont typeface="+mj-lt"/>
              <a:buAutoNum type="arabicPeriod" startAt="6"/>
            </a:pPr>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事件</a:t>
            </a:r>
            <a:r>
              <a:rPr lang="en-US" altLang="zh-CN" sz="1800" b="1" kern="100" dirty="0">
                <a:effectLst/>
                <a:latin typeface="等线" panose="02010600030101010101" pitchFamily="2" charset="-122"/>
                <a:ea typeface="等线" panose="02010600030101010101" pitchFamily="2" charset="-122"/>
                <a:cs typeface="Times New Roman" panose="02020603050405020304" pitchFamily="18" charset="0"/>
              </a:rPr>
              <a:t>LED</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：指示是否有事件记录到</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SD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卡，如无事件或无</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SD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卡时为关闭状态，有事件时会闪烁绿色。</a:t>
            </a:r>
          </a:p>
          <a:p>
            <a:pPr marL="342900" lvl="0" indent="-342900" algn="just">
              <a:buFont typeface="+mj-lt"/>
              <a:buAutoNum type="arabicPeriod" startAt="7"/>
            </a:pPr>
            <a:r>
              <a:rPr lang="en-US" altLang="zh-CN" sz="1800" b="1" kern="100" dirty="0">
                <a:effectLst/>
                <a:latin typeface="等线" panose="02010600030101010101" pitchFamily="2" charset="-122"/>
                <a:ea typeface="等线" panose="02010600030101010101" pitchFamily="2" charset="-122"/>
                <a:cs typeface="Times New Roman" panose="02020603050405020304" pitchFamily="18" charset="0"/>
              </a:rPr>
              <a:t>USB</a:t>
            </a:r>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弹出</a:t>
            </a:r>
            <a:r>
              <a:rPr lang="en-US" altLang="zh-CN" sz="1800" b="1" kern="100" dirty="0">
                <a:effectLst/>
                <a:latin typeface="等线" panose="02010600030101010101" pitchFamily="2" charset="-122"/>
                <a:ea typeface="等线" panose="02010600030101010101" pitchFamily="2" charset="-122"/>
                <a:cs typeface="Times New Roman" panose="02020603050405020304" pitchFamily="18" charset="0"/>
              </a:rPr>
              <a:t>LED</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：当前</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USB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端口不支持数据存档，显示</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USB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设备的相关状态，如未检测到、准备使用、安全移除等。</a:t>
            </a:r>
          </a:p>
          <a:p>
            <a:pPr marL="342900" lvl="0" indent="-342900" algn="just">
              <a:buFont typeface="+mj-lt"/>
              <a:buAutoNum type="arabicPeriod" startAt="8"/>
            </a:pPr>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媒体弹出</a:t>
            </a:r>
            <a:r>
              <a:rPr lang="en-US" altLang="zh-CN" sz="1800" b="1" kern="100" dirty="0">
                <a:effectLst/>
                <a:latin typeface="等线" panose="02010600030101010101" pitchFamily="2" charset="-122"/>
                <a:ea typeface="等线" panose="02010600030101010101" pitchFamily="2" charset="-122"/>
                <a:cs typeface="Times New Roman" panose="02020603050405020304" pitchFamily="18" charset="0"/>
              </a:rPr>
              <a:t>LED</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：显示</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SD</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卡的插入、准备使用、安全移除等状态</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（正确插入为绿灯闪烁、弹出红灯常亮</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10</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分钟后灭灯）</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p>
        </p:txBody>
      </p:sp>
      <p:sp>
        <p:nvSpPr>
          <p:cNvPr id="8" name="文本框 7"/>
          <p:cNvSpPr txBox="1"/>
          <p:nvPr/>
        </p:nvSpPr>
        <p:spPr>
          <a:xfrm>
            <a:off x="1209545" y="5704961"/>
            <a:ext cx="9144000" cy="368300"/>
          </a:xfrm>
          <a:prstGeom prst="rect">
            <a:avLst/>
          </a:prstGeom>
          <a:noFill/>
        </p:spPr>
        <p:txBody>
          <a:bodyPr wrap="none" rtlCol="0">
            <a:spAutoFit/>
          </a:bodyPr>
          <a:lstStyle/>
          <a:p>
            <a:r>
              <a:rPr lang="zh-CN" altLang="en-US" dirty="0"/>
              <a:t>共</a:t>
            </a:r>
            <a:r>
              <a:rPr lang="en-US" altLang="zh-CN" dirty="0"/>
              <a:t>8</a:t>
            </a:r>
            <a:r>
              <a:rPr lang="zh-CN" altLang="en-US" dirty="0"/>
              <a:t>个指示灯，</a:t>
            </a:r>
            <a:r>
              <a:rPr lang="en-US" altLang="zh-CN" dirty="0"/>
              <a:t>6</a:t>
            </a:r>
            <a:r>
              <a:rPr lang="zh-CN" altLang="en-US" dirty="0"/>
              <a:t>个指示灯（红</a:t>
            </a:r>
            <a:r>
              <a:rPr lang="en-US" altLang="zh-CN" dirty="0"/>
              <a:t>/</a:t>
            </a:r>
            <a:r>
              <a:rPr lang="zh-CN" altLang="en-US" dirty="0"/>
              <a:t>黄</a:t>
            </a:r>
            <a:r>
              <a:rPr lang="en-US" altLang="zh-CN" dirty="0"/>
              <a:t>/</a:t>
            </a:r>
            <a:r>
              <a:rPr lang="zh-CN" altLang="en-US" dirty="0"/>
              <a:t>绿三色灯），</a:t>
            </a:r>
            <a:r>
              <a:rPr lang="en-US" altLang="zh-CN" dirty="0"/>
              <a:t>7</a:t>
            </a:r>
            <a:r>
              <a:rPr lang="zh-CN" altLang="en-US" dirty="0"/>
              <a:t>和</a:t>
            </a:r>
            <a:r>
              <a:rPr lang="en-US" altLang="zh-CN" dirty="0"/>
              <a:t>8</a:t>
            </a:r>
            <a:r>
              <a:rPr lang="zh-CN" altLang="en-US" dirty="0"/>
              <a:t>项分别有单独指示灯指示各自的状态</a:t>
            </a:r>
          </a:p>
        </p:txBody>
      </p:sp>
    </p:spTree>
  </p:cSld>
  <p:clrMapOvr>
    <a:masterClrMapping/>
  </p:clrMapOvr>
  <p:transition spd="slow">
    <p:push/>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619915" y="923829"/>
            <a:ext cx="2895600" cy="2314575"/>
          </a:xfrm>
          <a:prstGeom prst="rect">
            <a:avLst/>
          </a:prstGeom>
        </p:spPr>
      </p:pic>
      <p:pic>
        <p:nvPicPr>
          <p:cNvPr id="3" name="图片 2"/>
          <p:cNvPicPr>
            <a:picLocks noChangeAspect="1"/>
          </p:cNvPicPr>
          <p:nvPr/>
        </p:nvPicPr>
        <p:blipFill>
          <a:blip r:embed="rId3"/>
          <a:stretch>
            <a:fillRect/>
          </a:stretch>
        </p:blipFill>
        <p:spPr>
          <a:xfrm>
            <a:off x="619915" y="3429000"/>
            <a:ext cx="2701255" cy="2648803"/>
          </a:xfrm>
          <a:prstGeom prst="rect">
            <a:avLst/>
          </a:prstGeom>
        </p:spPr>
      </p:pic>
      <p:sp>
        <p:nvSpPr>
          <p:cNvPr id="4" name="文本框 3"/>
          <p:cNvSpPr txBox="1"/>
          <p:nvPr/>
        </p:nvSpPr>
        <p:spPr>
          <a:xfrm>
            <a:off x="4107215" y="1112050"/>
            <a:ext cx="3157345" cy="646331"/>
          </a:xfrm>
          <a:prstGeom prst="rect">
            <a:avLst/>
          </a:prstGeom>
          <a:noFill/>
        </p:spPr>
        <p:txBody>
          <a:bodyPr wrap="square" rtlCol="0">
            <a:spAutoFit/>
          </a:bodyPr>
          <a:lstStyle/>
          <a:p>
            <a:r>
              <a:rPr lang="en-US" altLang="zh-CN" kern="100" dirty="0">
                <a:latin typeface="等线" panose="02010600030101010101" pitchFamily="2" charset="-122"/>
                <a:ea typeface="等线" panose="02010600030101010101" pitchFamily="2" charset="-122"/>
                <a:cs typeface="Times New Roman" panose="02020603050405020304" pitchFamily="18" charset="0"/>
              </a:rPr>
              <a:t>GNSS</a:t>
            </a:r>
            <a:r>
              <a:rPr lang="zh-CN" altLang="en-US" kern="100" dirty="0">
                <a:latin typeface="等线" panose="02010600030101010101" pitchFamily="2" charset="-122"/>
                <a:ea typeface="等线" panose="02010600030101010101" pitchFamily="2" charset="-122"/>
                <a:cs typeface="Times New Roman" panose="02020603050405020304" pitchFamily="18" charset="0"/>
              </a:rPr>
              <a:t>支持：</a:t>
            </a:r>
            <a:r>
              <a:rPr lang="en-US" altLang="zh-CN" kern="100" dirty="0">
                <a:latin typeface="等线" panose="02010600030101010101" pitchFamily="2" charset="-122"/>
                <a:ea typeface="等线" panose="02010600030101010101" pitchFamily="2" charset="-122"/>
                <a:cs typeface="Times New Roman" panose="02020603050405020304" pitchFamily="18" charset="0"/>
              </a:rPr>
              <a:t>GLONASS</a:t>
            </a:r>
            <a:r>
              <a:rPr lang="zh-CN" altLang="en-US" kern="100" dirty="0">
                <a:latin typeface="等线" panose="02010600030101010101" pitchFamily="2" charset="-122"/>
                <a:ea typeface="等线" panose="02010600030101010101" pitchFamily="2" charset="-122"/>
                <a:cs typeface="Times New Roman" panose="02020603050405020304" pitchFamily="18" charset="0"/>
              </a:rPr>
              <a:t>、</a:t>
            </a:r>
            <a:r>
              <a:rPr lang="en-US" altLang="zh-CN" kern="100" dirty="0">
                <a:latin typeface="等线" panose="02010600030101010101" pitchFamily="2" charset="-122"/>
                <a:ea typeface="等线" panose="02010600030101010101" pitchFamily="2" charset="-122"/>
                <a:cs typeface="Times New Roman" panose="02020603050405020304" pitchFamily="18" charset="0"/>
              </a:rPr>
              <a:t>Galileo</a:t>
            </a:r>
            <a:r>
              <a:rPr lang="zh-CN" altLang="en-US" kern="100" dirty="0">
                <a:latin typeface="等线" panose="02010600030101010101" pitchFamily="2" charset="-122"/>
                <a:ea typeface="等线" panose="02010600030101010101" pitchFamily="2" charset="-122"/>
                <a:cs typeface="Times New Roman" panose="02020603050405020304" pitchFamily="18" charset="0"/>
              </a:rPr>
              <a:t>、</a:t>
            </a:r>
            <a:r>
              <a:rPr lang="en-US" altLang="zh-CN" kern="100" dirty="0" err="1">
                <a:latin typeface="等线" panose="02010600030101010101" pitchFamily="2" charset="-122"/>
                <a:ea typeface="等线" panose="02010600030101010101" pitchFamily="2" charset="-122"/>
                <a:cs typeface="Times New Roman" panose="02020603050405020304" pitchFamily="18" charset="0"/>
              </a:rPr>
              <a:t>BeiDou</a:t>
            </a:r>
            <a:r>
              <a:rPr lang="zh-CN" altLang="en-US" kern="100" dirty="0">
                <a:latin typeface="等线" panose="02010600030101010101" pitchFamily="2" charset="-122"/>
                <a:ea typeface="等线" panose="02010600030101010101" pitchFamily="2" charset="-122"/>
                <a:cs typeface="Times New Roman" panose="02020603050405020304" pitchFamily="18" charset="0"/>
              </a:rPr>
              <a:t>、</a:t>
            </a:r>
            <a:r>
              <a:rPr lang="en-US" altLang="zh-CN" kern="100" dirty="0">
                <a:latin typeface="等线" panose="02010600030101010101" pitchFamily="2" charset="-122"/>
                <a:ea typeface="等线" panose="02010600030101010101" pitchFamily="2" charset="-122"/>
                <a:cs typeface="Times New Roman" panose="02020603050405020304" pitchFamily="18" charset="0"/>
              </a:rPr>
              <a:t>QZSS</a:t>
            </a:r>
            <a:endParaRPr lang="zh-CN" altLang="en-US" kern="100" dirty="0">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90549" y="1077410"/>
            <a:ext cx="11420475" cy="4434932"/>
          </a:xfrm>
          <a:prstGeom prst="rect">
            <a:avLst/>
          </a:prstGeom>
          <a:noFill/>
        </p:spPr>
        <p:txBody>
          <a:bodyPr wrap="square">
            <a:spAutoFit/>
          </a:bodyPr>
          <a:lstStyle/>
          <a:p>
            <a:pPr algn="just">
              <a:lnSpc>
                <a:spcPct val="173000"/>
              </a:lnSpc>
              <a:spcBef>
                <a:spcPts val="1300"/>
              </a:spcBef>
              <a:spcAft>
                <a:spcPts val="1300"/>
              </a:spcAft>
            </a:pPr>
            <a:r>
              <a:rPr lang="zh-CN" altLang="zh-CN" sz="3200" b="1" kern="100" dirty="0">
                <a:effectLst/>
                <a:latin typeface="等线 Light" panose="02010600030101010101" pitchFamily="2" charset="-122"/>
                <a:ea typeface="等线 Light" panose="02010600030101010101" pitchFamily="2" charset="-122"/>
                <a:cs typeface="Times New Roman" panose="02020603050405020304" pitchFamily="18" charset="0"/>
              </a:rPr>
              <a:t>应用程序接口（</a:t>
            </a:r>
            <a:r>
              <a:rPr lang="en-US" altLang="zh-CN" sz="3200" b="1" kern="100" dirty="0">
                <a:effectLst/>
                <a:latin typeface="等线 Light" panose="02010600030101010101" pitchFamily="2" charset="-122"/>
                <a:ea typeface="等线 Light" panose="02010600030101010101" pitchFamily="2" charset="-122"/>
                <a:cs typeface="Times New Roman" panose="02020603050405020304" pitchFamily="18" charset="0"/>
              </a:rPr>
              <a:t>APIs</a:t>
            </a:r>
            <a:r>
              <a:rPr lang="zh-CN" altLang="zh-CN" sz="3200" b="1" kern="100" dirty="0">
                <a:effectLst/>
                <a:latin typeface="等线 Light" panose="02010600030101010101" pitchFamily="2" charset="-122"/>
                <a:ea typeface="等线 Light" panose="02010600030101010101" pitchFamily="2" charset="-122"/>
                <a:cs typeface="Times New Roman" panose="02020603050405020304" pitchFamily="18" charset="0"/>
              </a:rPr>
              <a:t>）</a:t>
            </a:r>
          </a:p>
          <a:p>
            <a:pPr algn="just"/>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提供多种</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HTTP -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基于的</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API</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，用于获取数据、设备状态和与外部系统交互。</a:t>
            </a:r>
          </a:p>
          <a:p>
            <a:pPr algn="just"/>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（一）数据可用性</a:t>
            </a:r>
            <a:r>
              <a:rPr lang="en-US" altLang="zh-CN" sz="1800" b="1" kern="100" dirty="0">
                <a:effectLst/>
                <a:latin typeface="等线" panose="02010600030101010101" pitchFamily="2" charset="-122"/>
                <a:ea typeface="等线" panose="02010600030101010101" pitchFamily="2" charset="-122"/>
                <a:cs typeface="Times New Roman" panose="02020603050405020304" pitchFamily="18" charset="0"/>
              </a:rPr>
              <a:t> API</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用于获取仪器主内部介质上数据的可用时间范围，通过选择不同的基础</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URI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和参数确定数据来源、类型和时间选项，响应数据为</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JSON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格式。</a:t>
            </a:r>
          </a:p>
          <a:p>
            <a:pPr algn="just"/>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（二）</a:t>
            </a:r>
            <a:r>
              <a:rPr lang="en-US" altLang="zh-CN" sz="1800" b="1" kern="100" dirty="0">
                <a:effectLst/>
                <a:latin typeface="等线" panose="02010600030101010101" pitchFamily="2" charset="-122"/>
                <a:ea typeface="等线" panose="02010600030101010101" pitchFamily="2" charset="-122"/>
                <a:cs typeface="Times New Roman" panose="02020603050405020304" pitchFamily="18" charset="0"/>
              </a:rPr>
              <a:t>Web </a:t>
            </a:r>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服务数据下载接口（</a:t>
            </a:r>
            <a:r>
              <a:rPr lang="en-US" altLang="zh-CN" sz="1800" b="1" kern="100" dirty="0">
                <a:effectLst/>
                <a:latin typeface="等线" panose="02010600030101010101" pitchFamily="2" charset="-122"/>
                <a:ea typeface="等线" panose="02010600030101010101" pitchFamily="2" charset="-122"/>
                <a:cs typeface="Times New Roman" panose="02020603050405020304" pitchFamily="18" charset="0"/>
              </a:rPr>
              <a:t>FDSN-WS</a:t>
            </a:r>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可下载时间序列地震数据和</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SOH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数据（</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MiniSEED</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格式），符合</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FDSN-WS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规范</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1.1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版本，支持特定方法和参数。</a:t>
            </a:r>
          </a:p>
          <a:p>
            <a:pPr algn="just"/>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（三）健康状态</a:t>
            </a:r>
            <a:r>
              <a:rPr lang="en-US" altLang="zh-CN" sz="1800" b="1" kern="100" dirty="0">
                <a:effectLst/>
                <a:latin typeface="等线" panose="02010600030101010101" pitchFamily="2" charset="-122"/>
                <a:ea typeface="等线" panose="02010600030101010101" pitchFamily="2" charset="-122"/>
                <a:cs typeface="Times New Roman" panose="02020603050405020304" pitchFamily="18" charset="0"/>
              </a:rPr>
              <a:t> API</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用于检索指定仪器上所有</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SOH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通道的当前状态（</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JSON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格式）</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可通过参数指定目标仪器和输出格式（人类可读或机器语言）。</a:t>
            </a:r>
          </a:p>
          <a:p>
            <a:pPr algn="just"/>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（四）仪器响应</a:t>
            </a:r>
            <a:r>
              <a:rPr lang="en-US" altLang="zh-CN" sz="1800" b="1" kern="100" dirty="0">
                <a:effectLst/>
                <a:latin typeface="等线" panose="02010600030101010101" pitchFamily="2" charset="-122"/>
                <a:ea typeface="等线" panose="02010600030101010101" pitchFamily="2" charset="-122"/>
                <a:cs typeface="Times New Roman" panose="02020603050405020304" pitchFamily="18" charset="0"/>
              </a:rPr>
              <a:t> API</a:t>
            </a:r>
          </a:p>
          <a:p>
            <a:pPr algn="just"/>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可下载基于当前仪器配置的整体仪器响应，有不同格式的文件可供选择（</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dataless</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SEED</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IRIS RESP</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JSON</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），可选择将所有通道响应文件合并为一个文件下载。</a:t>
            </a: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61107" y="1166842"/>
            <a:ext cx="11669786" cy="4524315"/>
          </a:xfrm>
          <a:prstGeom prst="rect">
            <a:avLst/>
          </a:prstGeom>
          <a:noFill/>
        </p:spPr>
        <p:txBody>
          <a:bodyPr wrap="square">
            <a:spAutoFit/>
          </a:bodyPr>
          <a:lstStyle/>
          <a:p>
            <a:pPr algn="l"/>
            <a:r>
              <a:rPr lang="zh-CN" altLang="en-US" kern="100" dirty="0">
                <a:latin typeface="等线" panose="02010600030101010101" pitchFamily="2" charset="-122"/>
                <a:ea typeface="等线" panose="02010600030101010101" pitchFamily="2" charset="-122"/>
                <a:cs typeface="Times New Roman" panose="02020603050405020304" pitchFamily="18" charset="0"/>
              </a:rPr>
              <a:t>强震仪</a:t>
            </a:r>
            <a:r>
              <a:rPr lang="en-US" altLang="zh-CN" kern="100" dirty="0">
                <a:latin typeface="等线" panose="02010600030101010101" pitchFamily="2" charset="-122"/>
                <a:ea typeface="等线" panose="02010600030101010101" pitchFamily="2" charset="-122"/>
                <a:cs typeface="Times New Roman" panose="02020603050405020304" pitchFamily="18" charset="0"/>
              </a:rPr>
              <a:t> </a:t>
            </a:r>
            <a:r>
              <a:rPr lang="zh-CN" altLang="en-US" kern="100" dirty="0">
                <a:latin typeface="等线" panose="02010600030101010101" pitchFamily="2" charset="-122"/>
                <a:ea typeface="等线" panose="02010600030101010101" pitchFamily="2" charset="-122"/>
                <a:cs typeface="Times New Roman" panose="02020603050405020304" pitchFamily="18" charset="0"/>
              </a:rPr>
              <a:t>的主通道和次通道数据存储方式在功能定位、存储位置、采样率及相关设置等方面存在明显区别。这些差异有助于满足不同的数据应用需求，如实时监测和长期数据存档等。</a:t>
            </a:r>
          </a:p>
          <a:p>
            <a:pPr algn="l">
              <a:buFont typeface="+mj-lt"/>
              <a:buAutoNum type="arabicPeriod"/>
            </a:pPr>
            <a:r>
              <a:rPr lang="zh-CN" altLang="en-US" kern="100" dirty="0">
                <a:latin typeface="等线" panose="02010600030101010101" pitchFamily="2" charset="-122"/>
                <a:ea typeface="等线" panose="02010600030101010101" pitchFamily="2" charset="-122"/>
                <a:cs typeface="Times New Roman" panose="02020603050405020304" pitchFamily="18" charset="0"/>
              </a:rPr>
              <a:t>功能定位差异</a:t>
            </a:r>
          </a:p>
          <a:p>
            <a:pPr marL="742950" lvl="1" indent="-285750" algn="l">
              <a:buFont typeface="+mj-lt"/>
              <a:buAutoNum type="arabicPeriod"/>
            </a:pPr>
            <a:r>
              <a:rPr lang="zh-CN" altLang="en-US" kern="100" dirty="0">
                <a:latin typeface="等线" panose="02010600030101010101" pitchFamily="2" charset="-122"/>
                <a:ea typeface="等线" panose="02010600030101010101" pitchFamily="2" charset="-122"/>
                <a:cs typeface="Times New Roman" panose="02020603050405020304" pitchFamily="18" charset="0"/>
              </a:rPr>
              <a:t>主通道：在实时数据处理和传输方面发挥关键作用，比如持续以特定采样率采集数据并进行实时处理和传输，像在一些实时监测场景中，主通道能及时将采集到的数据传输给相关系统进行分析，为实时决策提供依据。在网络部署时，可将数据实时流式传输给数据采集服务器 ，满足对数据及时性要求较高的应用场景。</a:t>
            </a:r>
          </a:p>
          <a:p>
            <a:pPr marL="742950" lvl="1" indent="-285750" algn="l">
              <a:buFont typeface="+mj-lt"/>
              <a:buAutoNum type="arabicPeriod"/>
            </a:pPr>
            <a:r>
              <a:rPr lang="zh-CN" altLang="en-US" kern="100" dirty="0">
                <a:latin typeface="等线" panose="02010600030101010101" pitchFamily="2" charset="-122"/>
                <a:ea typeface="等线" panose="02010600030101010101" pitchFamily="2" charset="-122"/>
                <a:cs typeface="Times New Roman" panose="02020603050405020304" pitchFamily="18" charset="0"/>
              </a:rPr>
              <a:t>次通道：主要用于数据存档，特别是以较高采样率采集数据并存储到 </a:t>
            </a:r>
            <a:r>
              <a:rPr lang="en-US" altLang="zh-CN" kern="100" dirty="0">
                <a:latin typeface="等线" panose="02010600030101010101" pitchFamily="2" charset="-122"/>
                <a:ea typeface="等线" panose="02010600030101010101" pitchFamily="2" charset="-122"/>
                <a:cs typeface="Times New Roman" panose="02020603050405020304" pitchFamily="18" charset="0"/>
              </a:rPr>
              <a:t>SD </a:t>
            </a:r>
            <a:r>
              <a:rPr lang="zh-CN" altLang="en-US" kern="100" dirty="0">
                <a:latin typeface="等线" panose="02010600030101010101" pitchFamily="2" charset="-122"/>
                <a:ea typeface="等线" panose="02010600030101010101" pitchFamily="2" charset="-122"/>
                <a:cs typeface="Times New Roman" panose="02020603050405020304" pitchFamily="18" charset="0"/>
              </a:rPr>
              <a:t>卡，为后续的详细分析和长期数据保存提供支持。在科研项目中，需要对数据进行深入分析时，次通道存档的数据能发挥重要作用。</a:t>
            </a:r>
          </a:p>
          <a:p>
            <a:pPr algn="l">
              <a:buFont typeface="+mj-lt"/>
              <a:buAutoNum type="arabicPeriod"/>
            </a:pPr>
            <a:r>
              <a:rPr lang="zh-CN" altLang="en-US" kern="100" dirty="0">
                <a:latin typeface="等线" panose="02010600030101010101" pitchFamily="2" charset="-122"/>
                <a:ea typeface="等线" panose="02010600030101010101" pitchFamily="2" charset="-122"/>
                <a:cs typeface="Times New Roman" panose="02020603050405020304" pitchFamily="18" charset="0"/>
              </a:rPr>
              <a:t>存储位置及相关设置不同</a:t>
            </a:r>
          </a:p>
          <a:p>
            <a:pPr marL="742950" lvl="1" indent="-285750" algn="l">
              <a:buFont typeface="+mj-lt"/>
              <a:buAutoNum type="arabicPeriod"/>
            </a:pPr>
            <a:r>
              <a:rPr lang="zh-CN" altLang="en-US" kern="100" dirty="0">
                <a:latin typeface="等线" panose="02010600030101010101" pitchFamily="2" charset="-122"/>
                <a:ea typeface="等线" panose="02010600030101010101" pitchFamily="2" charset="-122"/>
                <a:cs typeface="Times New Roman" panose="02020603050405020304" pitchFamily="18" charset="0"/>
              </a:rPr>
              <a:t>主通道：数据首先记录到内部存储（</a:t>
            </a:r>
            <a:r>
              <a:rPr lang="en-US" altLang="zh-CN" kern="100" dirty="0">
                <a:latin typeface="等线" panose="02010600030101010101" pitchFamily="2" charset="-122"/>
                <a:ea typeface="等线" panose="02010600030101010101" pitchFamily="2" charset="-122"/>
                <a:cs typeface="Times New Roman" panose="02020603050405020304" pitchFamily="18" charset="0"/>
              </a:rPr>
              <a:t>Store</a:t>
            </a:r>
            <a:r>
              <a:rPr lang="zh-CN" altLang="en-US" kern="100" dirty="0">
                <a:latin typeface="等线" panose="02010600030101010101" pitchFamily="2" charset="-122"/>
                <a:ea typeface="等线" panose="02010600030101010101" pitchFamily="2" charset="-122"/>
                <a:cs typeface="Times New Roman" panose="02020603050405020304" pitchFamily="18" charset="0"/>
              </a:rPr>
              <a:t>）中，在网络部署下，内部存储用于回填传输中丢失的数据，保障数据的完整性。 此外，主通道数据还可根据配置以 </a:t>
            </a:r>
            <a:r>
              <a:rPr lang="en-US" altLang="zh-CN" kern="100" dirty="0" err="1">
                <a:latin typeface="等线" panose="02010600030101010101" pitchFamily="2" charset="-122"/>
                <a:ea typeface="等线" panose="02010600030101010101" pitchFamily="2" charset="-122"/>
                <a:cs typeface="Times New Roman" panose="02020603050405020304" pitchFamily="18" charset="0"/>
              </a:rPr>
              <a:t>SEEDLink</a:t>
            </a:r>
            <a:r>
              <a:rPr lang="en-US" altLang="zh-CN" kern="100" dirty="0">
                <a:latin typeface="等线" panose="02010600030101010101" pitchFamily="2" charset="-122"/>
                <a:ea typeface="等线" panose="02010600030101010101" pitchFamily="2" charset="-122"/>
                <a:cs typeface="Times New Roman" panose="02020603050405020304" pitchFamily="18" charset="0"/>
              </a:rPr>
              <a:t> </a:t>
            </a:r>
            <a:r>
              <a:rPr lang="zh-CN" altLang="en-US" kern="100" dirty="0">
                <a:latin typeface="等线" panose="02010600030101010101" pitchFamily="2" charset="-122"/>
                <a:ea typeface="等线" panose="02010600030101010101" pitchFamily="2" charset="-122"/>
                <a:cs typeface="Times New Roman" panose="02020603050405020304" pitchFamily="18" charset="0"/>
              </a:rPr>
              <a:t>和 </a:t>
            </a:r>
            <a:r>
              <a:rPr lang="en-US" altLang="zh-CN" kern="100" dirty="0">
                <a:latin typeface="等线" panose="02010600030101010101" pitchFamily="2" charset="-122"/>
                <a:ea typeface="等线" panose="02010600030101010101" pitchFamily="2" charset="-122"/>
                <a:cs typeface="Times New Roman" panose="02020603050405020304" pitchFamily="18" charset="0"/>
              </a:rPr>
              <a:t>NP </a:t>
            </a:r>
            <a:r>
              <a:rPr lang="zh-CN" altLang="en-US" kern="100" dirty="0">
                <a:latin typeface="等线" panose="02010600030101010101" pitchFamily="2" charset="-122"/>
                <a:ea typeface="等线" panose="02010600030101010101" pitchFamily="2" charset="-122"/>
                <a:cs typeface="Times New Roman" panose="02020603050405020304" pitchFamily="18" charset="0"/>
              </a:rPr>
              <a:t>等格式进行网络流式传输，实现数据的实时共享和远程获取 。</a:t>
            </a:r>
          </a:p>
          <a:p>
            <a:pPr marL="742950" lvl="1" indent="-285750" algn="l">
              <a:buFont typeface="+mj-lt"/>
              <a:buAutoNum type="arabicPeriod"/>
            </a:pPr>
            <a:r>
              <a:rPr lang="zh-CN" altLang="en-US" kern="100" dirty="0">
                <a:latin typeface="等线" panose="02010600030101010101" pitchFamily="2" charset="-122"/>
                <a:ea typeface="等线" panose="02010600030101010101" pitchFamily="2" charset="-122"/>
                <a:cs typeface="Times New Roman" panose="02020603050405020304" pitchFamily="18" charset="0"/>
              </a:rPr>
              <a:t>次通道：若启用相关功能，数据会被存档到 </a:t>
            </a:r>
            <a:r>
              <a:rPr lang="en-US" altLang="zh-CN" kern="100" dirty="0">
                <a:latin typeface="等线" panose="02010600030101010101" pitchFamily="2" charset="-122"/>
                <a:ea typeface="等线" panose="02010600030101010101" pitchFamily="2" charset="-122"/>
                <a:cs typeface="Times New Roman" panose="02020603050405020304" pitchFamily="18" charset="0"/>
              </a:rPr>
              <a:t>SD </a:t>
            </a:r>
            <a:r>
              <a:rPr lang="zh-CN" altLang="en-US" kern="100" dirty="0">
                <a:latin typeface="等线" panose="02010600030101010101" pitchFamily="2" charset="-122"/>
                <a:ea typeface="等线" panose="02010600030101010101" pitchFamily="2" charset="-122"/>
                <a:cs typeface="Times New Roman" panose="02020603050405020304" pitchFamily="18" charset="0"/>
              </a:rPr>
              <a:t>卡。在进行存档时，有多种设置选项，如可选择按通道或按站点生成输出文件，还能通过 </a:t>
            </a:r>
            <a:r>
              <a:rPr lang="en-US" altLang="zh-CN" kern="100" dirty="0">
                <a:latin typeface="等线" panose="02010600030101010101" pitchFamily="2" charset="-122"/>
                <a:ea typeface="等线" panose="02010600030101010101" pitchFamily="2" charset="-122"/>
                <a:cs typeface="Times New Roman" panose="02020603050405020304" pitchFamily="18" charset="0"/>
              </a:rPr>
              <a:t>archive channel list</a:t>
            </a:r>
            <a:r>
              <a:rPr lang="zh-CN" altLang="en-US" kern="100" dirty="0">
                <a:latin typeface="等线" panose="02010600030101010101" pitchFamily="2" charset="-122"/>
                <a:ea typeface="等线" panose="02010600030101010101" pitchFamily="2" charset="-122"/>
                <a:cs typeface="Times New Roman" panose="02020603050405020304" pitchFamily="18" charset="0"/>
              </a:rPr>
              <a:t>（存档通道列表）对要存档的数据进行通道筛选。在存档文件名模式方面，可通过特定参数进行设置，若选择按通道存档，相关参数设置会有所不同。这些设置使得次通道数据在存档时更具灵活性，方便用户根据实际需求管理数据。</a:t>
            </a:r>
          </a:p>
        </p:txBody>
      </p:sp>
      <p:sp>
        <p:nvSpPr>
          <p:cNvPr id="2" name="文本框 1">
            <a:extLst>
              <a:ext uri="{FF2B5EF4-FFF2-40B4-BE49-F238E27FC236}">
                <a16:creationId xmlns:a16="http://schemas.microsoft.com/office/drawing/2014/main" id="{F5B73AAB-CFF3-4196-A335-A6DA4EC9B380}"/>
              </a:ext>
            </a:extLst>
          </p:cNvPr>
          <p:cNvSpPr txBox="1"/>
          <p:nvPr/>
        </p:nvSpPr>
        <p:spPr>
          <a:xfrm>
            <a:off x="4295163" y="494950"/>
            <a:ext cx="3262432" cy="400110"/>
          </a:xfrm>
          <a:prstGeom prst="rect">
            <a:avLst/>
          </a:prstGeom>
          <a:noFill/>
        </p:spPr>
        <p:txBody>
          <a:bodyPr wrap="none" rtlCol="0">
            <a:spAutoFit/>
          </a:bodyPr>
          <a:lstStyle/>
          <a:p>
            <a:r>
              <a:rPr lang="zh-CN" altLang="en-US" sz="2000" dirty="0"/>
              <a:t>主采样率和第二采样率差异</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673216" y="1120676"/>
            <a:ext cx="11306263" cy="2585323"/>
          </a:xfrm>
          <a:prstGeom prst="rect">
            <a:avLst/>
          </a:prstGeom>
          <a:noFill/>
        </p:spPr>
        <p:txBody>
          <a:bodyPr wrap="square">
            <a:spAutoFit/>
          </a:bodyPr>
          <a:lstStyle/>
          <a:p>
            <a:pPr algn="l"/>
            <a:r>
              <a:rPr lang="en-US" altLang="zh-CN" kern="100" dirty="0">
                <a:latin typeface="等线" panose="02010600030101010101" pitchFamily="2" charset="-122"/>
                <a:ea typeface="等线" panose="02010600030101010101" pitchFamily="2" charset="-122"/>
                <a:cs typeface="Times New Roman" panose="02020603050405020304" pitchFamily="18" charset="0"/>
              </a:rPr>
              <a:t>3.</a:t>
            </a:r>
            <a:r>
              <a:rPr lang="zh-CN" altLang="en-US" kern="100" dirty="0">
                <a:latin typeface="等线" panose="02010600030101010101" pitchFamily="2" charset="-122"/>
                <a:ea typeface="等线" panose="02010600030101010101" pitchFamily="2" charset="-122"/>
                <a:cs typeface="Times New Roman" panose="02020603050405020304" pitchFamily="18" charset="0"/>
              </a:rPr>
              <a:t>采样率及相关设置不同</a:t>
            </a:r>
          </a:p>
          <a:p>
            <a:pPr marL="742950" lvl="1" indent="-285750" algn="l">
              <a:buFont typeface="+mj-lt"/>
              <a:buAutoNum type="arabicPeriod"/>
            </a:pPr>
            <a:r>
              <a:rPr lang="zh-CN" altLang="en-US" kern="100" dirty="0">
                <a:latin typeface="等线" panose="02010600030101010101" pitchFamily="2" charset="-122"/>
                <a:ea typeface="等线" panose="02010600030101010101" pitchFamily="2" charset="-122"/>
                <a:cs typeface="Times New Roman" panose="02020603050405020304" pitchFamily="18" charset="0"/>
              </a:rPr>
              <a:t>主通道：主通道的采样率可配置，默认值为 </a:t>
            </a:r>
            <a:r>
              <a:rPr lang="en-US" altLang="zh-CN" kern="100" dirty="0">
                <a:latin typeface="等线" panose="02010600030101010101" pitchFamily="2" charset="-122"/>
                <a:ea typeface="等线" panose="02010600030101010101" pitchFamily="2" charset="-122"/>
                <a:cs typeface="Times New Roman" panose="02020603050405020304" pitchFamily="18" charset="0"/>
              </a:rPr>
              <a:t>100Hz</a:t>
            </a:r>
            <a:r>
              <a:rPr lang="zh-CN" altLang="en-US" kern="100" dirty="0">
                <a:latin typeface="等线" panose="02010600030101010101" pitchFamily="2" charset="-122"/>
                <a:ea typeface="等线" panose="02010600030101010101" pitchFamily="2" charset="-122"/>
                <a:cs typeface="Times New Roman" panose="02020603050405020304" pitchFamily="18" charset="0"/>
              </a:rPr>
              <a:t>，用户可根据实际需求进行调整 。在一些对数据实时性要求较高的场景中，可适当提高主通道采样率；而在对实时性要求相对较低、更注重数据存储量的情况下，可降低采样率。主通道输出类型可选择，默认是对数字信号处理和记录应用线性相位滤波器，也可选择禁用数据记录。</a:t>
            </a:r>
          </a:p>
          <a:p>
            <a:pPr marL="742950" lvl="1" indent="-285750" algn="l">
              <a:buFont typeface="+mj-lt"/>
              <a:buAutoNum type="arabicPeriod"/>
            </a:pPr>
            <a:r>
              <a:rPr lang="zh-CN" altLang="en-US" kern="100" dirty="0">
                <a:latin typeface="等线" panose="02010600030101010101" pitchFamily="2" charset="-122"/>
                <a:ea typeface="等线" panose="02010600030101010101" pitchFamily="2" charset="-122"/>
                <a:cs typeface="Times New Roman" panose="02020603050405020304" pitchFamily="18" charset="0"/>
              </a:rPr>
              <a:t>次通道：默认采样率同样为 </a:t>
            </a:r>
            <a:r>
              <a:rPr lang="en-US" altLang="zh-CN" kern="100" dirty="0">
                <a:latin typeface="等线" panose="02010600030101010101" pitchFamily="2" charset="-122"/>
                <a:ea typeface="等线" panose="02010600030101010101" pitchFamily="2" charset="-122"/>
                <a:cs typeface="Times New Roman" panose="02020603050405020304" pitchFamily="18" charset="0"/>
              </a:rPr>
              <a:t>100Hz</a:t>
            </a:r>
            <a:r>
              <a:rPr lang="zh-CN" altLang="en-US" kern="100" dirty="0">
                <a:latin typeface="等线" panose="02010600030101010101" pitchFamily="2" charset="-122"/>
                <a:ea typeface="等线" panose="02010600030101010101" pitchFamily="2" charset="-122"/>
                <a:cs typeface="Times New Roman" panose="02020603050405020304" pitchFamily="18" charset="0"/>
              </a:rPr>
              <a:t>，但它主要为实现不同采样率的数据采集而设，可与主通道采样率不同。在需要同时兼顾实时监测和高分辨率数据存档的场景中，可设置主通道以较低采样率进行实时数据传输，次通道以较高采样率进行数据存档。次通道默认输出类型为 </a:t>
            </a:r>
            <a:r>
              <a:rPr lang="en-US" altLang="zh-CN" kern="100" dirty="0">
                <a:latin typeface="等线" panose="02010600030101010101" pitchFamily="2" charset="-122"/>
                <a:ea typeface="等线" panose="02010600030101010101" pitchFamily="2" charset="-122"/>
                <a:cs typeface="Times New Roman" panose="02020603050405020304" pitchFamily="18" charset="0"/>
              </a:rPr>
              <a:t>Disabled</a:t>
            </a:r>
            <a:r>
              <a:rPr lang="zh-CN" altLang="en-US" kern="100" dirty="0">
                <a:latin typeface="等线" panose="02010600030101010101" pitchFamily="2" charset="-122"/>
                <a:ea typeface="等线" panose="02010600030101010101" pitchFamily="2" charset="-122"/>
                <a:cs typeface="Times New Roman" panose="02020603050405020304" pitchFamily="18" charset="0"/>
              </a:rPr>
              <a:t>，若要启用，需选择 </a:t>
            </a:r>
            <a:r>
              <a:rPr lang="en-US" altLang="zh-CN" kern="100" dirty="0">
                <a:latin typeface="等线" panose="02010600030101010101" pitchFamily="2" charset="-122"/>
                <a:ea typeface="等线" panose="02010600030101010101" pitchFamily="2" charset="-122"/>
                <a:cs typeface="Times New Roman" panose="02020603050405020304" pitchFamily="18" charset="0"/>
              </a:rPr>
              <a:t>Linear Phase</a:t>
            </a:r>
            <a:r>
              <a:rPr lang="zh-CN" altLang="en-US" kern="100" dirty="0">
                <a:latin typeface="等线" panose="02010600030101010101" pitchFamily="2" charset="-122"/>
                <a:ea typeface="等线" panose="02010600030101010101" pitchFamily="2" charset="-122"/>
                <a:cs typeface="Times New Roman" panose="02020603050405020304" pitchFamily="18" charset="0"/>
              </a:rPr>
              <a:t>。</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28506" y="1920983"/>
            <a:ext cx="184731" cy="323165"/>
          </a:xfrm>
          <a:prstGeom prst="rect">
            <a:avLst/>
          </a:prstGeom>
          <a:solidFill>
            <a:srgbClr val="F9FAF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zh-CN" sz="1800" b="0" i="0" u="none" strike="noStrike" cap="none" normalizeH="0" baseline="0" dirty="0">
              <a:ln>
                <a:noFill/>
              </a:ln>
              <a:solidFill>
                <a:schemeClr val="tx1"/>
              </a:solidFill>
              <a:effectLst/>
              <a:latin typeface="Arial" panose="020B0604020202020204" pitchFamily="34" charset="0"/>
            </a:endParaRPr>
          </a:p>
        </p:txBody>
      </p:sp>
      <p:sp>
        <p:nvSpPr>
          <p:cNvPr id="6" name="Rectangle 4"/>
          <p:cNvSpPr>
            <a:spLocks noChangeArrowheads="1"/>
          </p:cNvSpPr>
          <p:nvPr/>
        </p:nvSpPr>
        <p:spPr bwMode="auto">
          <a:xfrm>
            <a:off x="207034" y="4532704"/>
            <a:ext cx="65" cy="276999"/>
          </a:xfrm>
          <a:prstGeom prst="rect">
            <a:avLst/>
          </a:prstGeom>
          <a:solidFill>
            <a:srgbClr val="F9FAF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zh-CN" sz="1800" b="0" i="0" u="none" strike="noStrike" cap="none" normalizeH="0" baseline="0" dirty="0">
              <a:ln>
                <a:noFill/>
              </a:ln>
              <a:solidFill>
                <a:schemeClr val="tx1"/>
              </a:solidFill>
              <a:effectLst/>
              <a:latin typeface="Arial" panose="020B0604020202020204" pitchFamily="34" charset="0"/>
            </a:endParaRPr>
          </a:p>
        </p:txBody>
      </p:sp>
      <p:pic>
        <p:nvPicPr>
          <p:cNvPr id="13" name="图片 12"/>
          <p:cNvPicPr>
            <a:picLocks noChangeAspect="1"/>
          </p:cNvPicPr>
          <p:nvPr/>
        </p:nvPicPr>
        <p:blipFill>
          <a:blip r:embed="rId2"/>
          <a:stretch>
            <a:fillRect/>
          </a:stretch>
        </p:blipFill>
        <p:spPr>
          <a:xfrm>
            <a:off x="314325" y="4809703"/>
            <a:ext cx="5781675" cy="847725"/>
          </a:xfrm>
          <a:prstGeom prst="rect">
            <a:avLst/>
          </a:prstGeom>
        </p:spPr>
      </p:pic>
      <p:sp>
        <p:nvSpPr>
          <p:cNvPr id="18" name="文本框 17"/>
          <p:cNvSpPr txBox="1"/>
          <p:nvPr/>
        </p:nvSpPr>
        <p:spPr>
          <a:xfrm>
            <a:off x="291648" y="845882"/>
            <a:ext cx="11900351" cy="480131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pPr>
            <a:r>
              <a:rPr lang="zh-CN" altLang="zh-CN" b="1" kern="100" dirty="0">
                <a:latin typeface="等线" panose="02010600030101010101" pitchFamily="2" charset="-122"/>
                <a:ea typeface="等线" panose="02010600030101010101" pitchFamily="2" charset="-122"/>
                <a:cs typeface="Times New Roman" panose="02020603050405020304" pitchFamily="18" charset="0"/>
              </a:rPr>
              <a:t>一、安装前准备</a:t>
            </a:r>
          </a:p>
          <a:p>
            <a:pPr marL="0" marR="0" lvl="0" indent="0" algn="l" defTabSz="914400" rtl="0" eaLnBrk="0" fontAlgn="base" latinLnBrk="0" hangingPunct="0">
              <a:lnSpc>
                <a:spcPct val="100000"/>
              </a:lnSpc>
              <a:spcBef>
                <a:spcPct val="0"/>
              </a:spcBef>
              <a:spcAft>
                <a:spcPct val="0"/>
              </a:spcAft>
              <a:buClrTx/>
              <a:buSzTx/>
              <a:buFontTx/>
              <a:buNone/>
            </a:pPr>
            <a:r>
              <a:rPr lang="zh-CN" altLang="zh-CN" kern="100" dirty="0">
                <a:latin typeface="等线" panose="02010600030101010101" pitchFamily="2" charset="-122"/>
                <a:ea typeface="等线" panose="02010600030101010101" pitchFamily="2" charset="-122"/>
                <a:cs typeface="Times New Roman" panose="02020603050405020304" pitchFamily="18" charset="0"/>
              </a:rPr>
              <a:t>1. 系统要求</a:t>
            </a:r>
          </a:p>
          <a:p>
            <a:pPr marL="0" marR="0" lvl="0" indent="0" algn="l" defTabSz="914400" rtl="0" eaLnBrk="0" fontAlgn="base" latinLnBrk="0" hangingPunct="0">
              <a:lnSpc>
                <a:spcPct val="100000"/>
              </a:lnSpc>
              <a:spcBef>
                <a:spcPct val="0"/>
              </a:spcBef>
              <a:spcAft>
                <a:spcPct val="0"/>
              </a:spcAft>
              <a:buClrTx/>
              <a:buSzTx/>
              <a:buFontTx/>
              <a:buChar char="•"/>
            </a:pPr>
            <a:r>
              <a:rPr lang="zh-CN" altLang="zh-CN" kern="100" dirty="0">
                <a:latin typeface="等线" panose="02010600030101010101" pitchFamily="2" charset="-122"/>
                <a:ea typeface="等线" panose="02010600030101010101" pitchFamily="2" charset="-122"/>
                <a:cs typeface="Times New Roman" panose="02020603050405020304" pitchFamily="18" charset="0"/>
              </a:rPr>
              <a:t>操作系统：Ubuntu 20.04+ 或 Red Hat Enterprise Linux (RHEL) 8.0+（需 64 位）。</a:t>
            </a:r>
          </a:p>
          <a:p>
            <a:pPr marL="0" marR="0" lvl="0" indent="0" algn="l" defTabSz="914400" rtl="0" eaLnBrk="0" fontAlgn="base" latinLnBrk="0" hangingPunct="0">
              <a:lnSpc>
                <a:spcPct val="100000"/>
              </a:lnSpc>
              <a:spcBef>
                <a:spcPct val="0"/>
              </a:spcBef>
              <a:spcAft>
                <a:spcPct val="0"/>
              </a:spcAft>
              <a:buClrTx/>
              <a:buSzTx/>
              <a:buFontTx/>
              <a:buChar char="•"/>
            </a:pPr>
            <a:r>
              <a:rPr lang="zh-CN" altLang="zh-CN" kern="100" dirty="0">
                <a:latin typeface="等线" panose="02010600030101010101" pitchFamily="2" charset="-122"/>
                <a:ea typeface="等线" panose="02010600030101010101" pitchFamily="2" charset="-122"/>
                <a:cs typeface="Times New Roman" panose="02020603050405020304" pitchFamily="18" charset="0"/>
              </a:rPr>
              <a:t>硬件配置（根据负载选择）：</a:t>
            </a:r>
          </a:p>
          <a:p>
            <a:pPr marL="457200" marR="0" lvl="1" indent="0" algn="l" defTabSz="914400" rtl="0" eaLnBrk="0" fontAlgn="base" latinLnBrk="0" hangingPunct="0">
              <a:lnSpc>
                <a:spcPct val="100000"/>
              </a:lnSpc>
              <a:spcBef>
                <a:spcPct val="0"/>
              </a:spcBef>
              <a:spcAft>
                <a:spcPct val="0"/>
              </a:spcAft>
              <a:buClrTx/>
              <a:buSzTx/>
              <a:buFontTx/>
              <a:buChar char="•"/>
            </a:pPr>
            <a:r>
              <a:rPr lang="zh-CN" altLang="zh-CN" kern="100" dirty="0">
                <a:latin typeface="等线" panose="02010600030101010101" pitchFamily="2" charset="-122"/>
                <a:ea typeface="等线" panose="02010600030101010101" pitchFamily="2" charset="-122"/>
                <a:cs typeface="Times New Roman" panose="02020603050405020304" pitchFamily="18" charset="0"/>
              </a:rPr>
              <a:t>低负载（≤50 站点）：2 核 CPU（≥2.0 GHz）、24 GB RAM、500 GB SATA III 存储。</a:t>
            </a:r>
          </a:p>
          <a:p>
            <a:pPr marL="457200" marR="0" lvl="1" indent="0" algn="l" defTabSz="914400" rtl="0" eaLnBrk="0" fontAlgn="base" latinLnBrk="0" hangingPunct="0">
              <a:lnSpc>
                <a:spcPct val="100000"/>
              </a:lnSpc>
              <a:spcBef>
                <a:spcPct val="0"/>
              </a:spcBef>
              <a:spcAft>
                <a:spcPct val="0"/>
              </a:spcAft>
              <a:buClrTx/>
              <a:buSzTx/>
              <a:buFontTx/>
              <a:buChar char="•"/>
            </a:pPr>
            <a:r>
              <a:rPr lang="zh-CN" altLang="zh-CN" kern="100" dirty="0">
                <a:latin typeface="等线" panose="02010600030101010101" pitchFamily="2" charset="-122"/>
                <a:ea typeface="等线" panose="02010600030101010101" pitchFamily="2" charset="-122"/>
                <a:cs typeface="Times New Roman" panose="02020603050405020304" pitchFamily="18" charset="0"/>
              </a:rPr>
              <a:t>中负载（≤250 站点）：4 核 CPU（≥2.5 GHz）、32 GB RAM、1 TB NVMe SSD 存储。</a:t>
            </a:r>
          </a:p>
          <a:p>
            <a:pPr marL="0" marR="0" lvl="0" indent="0" algn="l" defTabSz="914400" rtl="0" eaLnBrk="0" fontAlgn="base" latinLnBrk="0" hangingPunct="0">
              <a:lnSpc>
                <a:spcPct val="100000"/>
              </a:lnSpc>
              <a:spcBef>
                <a:spcPct val="0"/>
              </a:spcBef>
              <a:spcAft>
                <a:spcPct val="0"/>
              </a:spcAft>
              <a:buClrTx/>
              <a:buSzTx/>
              <a:buFontTx/>
              <a:buChar char="•"/>
            </a:pPr>
            <a:r>
              <a:rPr lang="zh-CN" altLang="zh-CN" kern="100" dirty="0">
                <a:latin typeface="等线" panose="02010600030101010101" pitchFamily="2" charset="-122"/>
                <a:ea typeface="等线" panose="02010600030101010101" pitchFamily="2" charset="-122"/>
                <a:cs typeface="Times New Roman" panose="02020603050405020304" pitchFamily="18" charset="0"/>
              </a:rPr>
              <a:t>软件依赖：</a:t>
            </a:r>
          </a:p>
          <a:p>
            <a:pPr marL="457200" marR="0" lvl="1" indent="0" algn="l" defTabSz="914400" rtl="0" eaLnBrk="0" fontAlgn="base" latinLnBrk="0" hangingPunct="0">
              <a:lnSpc>
                <a:spcPct val="100000"/>
              </a:lnSpc>
              <a:spcBef>
                <a:spcPct val="0"/>
              </a:spcBef>
              <a:spcAft>
                <a:spcPct val="0"/>
              </a:spcAft>
              <a:buClrTx/>
              <a:buSzTx/>
              <a:buFontTx/>
              <a:buChar char="•"/>
            </a:pPr>
            <a:r>
              <a:rPr lang="zh-CN" altLang="zh-CN" kern="100" dirty="0">
                <a:latin typeface="等线" panose="02010600030101010101" pitchFamily="2" charset="-122"/>
                <a:ea typeface="等线" panose="02010600030101010101" pitchFamily="2" charset="-122"/>
                <a:cs typeface="Times New Roman" panose="02020603050405020304" pitchFamily="18" charset="0"/>
              </a:rPr>
              <a:t>PostgreSQL 14 数据库（需独立安装，推荐部署在独立服务器或分区）。</a:t>
            </a:r>
          </a:p>
          <a:p>
            <a:pPr marL="457200" marR="0" lvl="1" indent="0" algn="l" defTabSz="914400" rtl="0" eaLnBrk="0" fontAlgn="base" latinLnBrk="0" hangingPunct="0">
              <a:lnSpc>
                <a:spcPct val="100000"/>
              </a:lnSpc>
              <a:spcBef>
                <a:spcPct val="0"/>
              </a:spcBef>
              <a:spcAft>
                <a:spcPct val="0"/>
              </a:spcAft>
              <a:buClrTx/>
              <a:buSzTx/>
              <a:buFontTx/>
              <a:buChar char="•"/>
            </a:pPr>
            <a:r>
              <a:rPr lang="zh-CN" altLang="zh-CN" kern="100" dirty="0">
                <a:latin typeface="等线" panose="02010600030101010101" pitchFamily="2" charset="-122"/>
                <a:ea typeface="等线" panose="02010600030101010101" pitchFamily="2" charset="-122"/>
                <a:cs typeface="Times New Roman" panose="02020603050405020304" pitchFamily="18" charset="0"/>
              </a:rPr>
              <a:t>Java Runtime Environment (JRE) 11+（安装包内置，无需手动安装）。</a:t>
            </a:r>
          </a:p>
          <a:p>
            <a:pPr marL="0" marR="0" lvl="0" indent="0" algn="l" defTabSz="914400" rtl="0" eaLnBrk="0" fontAlgn="base" latinLnBrk="0" hangingPunct="0">
              <a:lnSpc>
                <a:spcPct val="100000"/>
              </a:lnSpc>
              <a:spcBef>
                <a:spcPct val="0"/>
              </a:spcBef>
              <a:spcAft>
                <a:spcPct val="0"/>
              </a:spcAft>
              <a:buClrTx/>
              <a:buSzTx/>
              <a:buFontTx/>
              <a:buChar char="•"/>
            </a:pPr>
            <a:r>
              <a:rPr lang="zh-CN" altLang="zh-CN" kern="100" dirty="0">
                <a:latin typeface="等线" panose="02010600030101010101" pitchFamily="2" charset="-122"/>
                <a:ea typeface="等线" panose="02010600030101010101" pitchFamily="2" charset="-122"/>
                <a:cs typeface="Times New Roman" panose="02020603050405020304" pitchFamily="18" charset="0"/>
              </a:rPr>
              <a:t>时间同步：需通过 NTP 服务同步系统时间（如chrony或ntpd），避免数据时间戳混乱。</a:t>
            </a:r>
            <a:endParaRPr lang="en-US" altLang="zh-CN" kern="100" dirty="0">
              <a:latin typeface="等线" panose="02010600030101010101" pitchFamily="2" charset="-122"/>
              <a:ea typeface="等线" panose="02010600030101010101" pitchFamily="2" charset="-122"/>
              <a:cs typeface="Times New Roman" panose="02020603050405020304" pitchFamily="18" charset="0"/>
            </a:endParaRPr>
          </a:p>
          <a:p>
            <a:pPr eaLnBrk="0" fontAlgn="base" hangingPunct="0">
              <a:spcBef>
                <a:spcPct val="0"/>
              </a:spcBef>
              <a:spcAft>
                <a:spcPct val="0"/>
              </a:spcAft>
            </a:pPr>
            <a:r>
              <a:rPr lang="zh-CN" altLang="en-US" b="1" kern="100" dirty="0">
                <a:latin typeface="等线" panose="02010600030101010101" pitchFamily="2" charset="-122"/>
                <a:ea typeface="等线" panose="02010600030101010101" pitchFamily="2" charset="-122"/>
                <a:cs typeface="Times New Roman" panose="02020603050405020304" pitchFamily="18" charset="0"/>
              </a:rPr>
              <a:t>二、安装步骤</a:t>
            </a:r>
          </a:p>
          <a:p>
            <a:pPr eaLnBrk="0" fontAlgn="base" hangingPunct="0">
              <a:spcBef>
                <a:spcPct val="0"/>
              </a:spcBef>
              <a:spcAft>
                <a:spcPct val="0"/>
              </a:spcAft>
            </a:pPr>
            <a:r>
              <a:rPr lang="zh-CN" altLang="en-US" kern="100" dirty="0">
                <a:latin typeface="等线" panose="02010600030101010101" pitchFamily="2" charset="-122"/>
                <a:ea typeface="等线" panose="02010600030101010101" pitchFamily="2" charset="-122"/>
                <a:cs typeface="Times New Roman" panose="02020603050405020304" pitchFamily="18" charset="0"/>
              </a:rPr>
              <a:t>步骤 </a:t>
            </a:r>
            <a:r>
              <a:rPr lang="en-US" altLang="zh-CN" kern="100" dirty="0">
                <a:latin typeface="等线" panose="02010600030101010101" pitchFamily="2" charset="-122"/>
                <a:ea typeface="等线" panose="02010600030101010101" pitchFamily="2" charset="-122"/>
                <a:cs typeface="Times New Roman" panose="02020603050405020304" pitchFamily="18" charset="0"/>
              </a:rPr>
              <a:t>1</a:t>
            </a:r>
            <a:r>
              <a:rPr lang="zh-CN" altLang="en-US" kern="100" dirty="0">
                <a:latin typeface="等线" panose="02010600030101010101" pitchFamily="2" charset="-122"/>
                <a:ea typeface="等线" panose="02010600030101010101" pitchFamily="2" charset="-122"/>
                <a:cs typeface="Times New Roman" panose="02020603050405020304" pitchFamily="18" charset="0"/>
              </a:rPr>
              <a:t>：安装并配置 </a:t>
            </a:r>
            <a:r>
              <a:rPr lang="en-US" altLang="zh-CN" kern="100" dirty="0">
                <a:latin typeface="等线" panose="02010600030101010101" pitchFamily="2" charset="-122"/>
                <a:ea typeface="等线" panose="02010600030101010101" pitchFamily="2" charset="-122"/>
                <a:cs typeface="Times New Roman" panose="02020603050405020304" pitchFamily="18" charset="0"/>
              </a:rPr>
              <a:t>PostgreSQL 14</a:t>
            </a:r>
          </a:p>
          <a:p>
            <a:pPr eaLnBrk="0" fontAlgn="base" hangingPunct="0">
              <a:spcBef>
                <a:spcPct val="0"/>
              </a:spcBef>
              <a:spcAft>
                <a:spcPct val="0"/>
              </a:spcAft>
            </a:pPr>
            <a:r>
              <a:rPr lang="en-US" altLang="zh-CN" kern="100" dirty="0">
                <a:latin typeface="等线" panose="02010600030101010101" pitchFamily="2" charset="-122"/>
                <a:ea typeface="等线" panose="02010600030101010101" pitchFamily="2" charset="-122"/>
                <a:cs typeface="Times New Roman" panose="02020603050405020304" pitchFamily="18" charset="0"/>
              </a:rPr>
              <a:t>Apollo Server </a:t>
            </a:r>
            <a:r>
              <a:rPr lang="zh-CN" altLang="en-US" kern="100" dirty="0">
                <a:latin typeface="等线" panose="02010600030101010101" pitchFamily="2" charset="-122"/>
                <a:ea typeface="等线" panose="02010600030101010101" pitchFamily="2" charset="-122"/>
                <a:cs typeface="Times New Roman" panose="02020603050405020304" pitchFamily="18" charset="0"/>
              </a:rPr>
              <a:t>依赖 </a:t>
            </a:r>
            <a:r>
              <a:rPr lang="en-US" altLang="zh-CN" kern="100" dirty="0">
                <a:latin typeface="等线" panose="02010600030101010101" pitchFamily="2" charset="-122"/>
                <a:ea typeface="等线" panose="02010600030101010101" pitchFamily="2" charset="-122"/>
                <a:cs typeface="Times New Roman" panose="02020603050405020304" pitchFamily="18" charset="0"/>
              </a:rPr>
              <a:t>PostgreSQL 14 </a:t>
            </a:r>
            <a:r>
              <a:rPr lang="zh-CN" altLang="en-US" kern="100" dirty="0">
                <a:latin typeface="等线" panose="02010600030101010101" pitchFamily="2" charset="-122"/>
                <a:ea typeface="等线" panose="02010600030101010101" pitchFamily="2" charset="-122"/>
                <a:cs typeface="Times New Roman" panose="02020603050405020304" pitchFamily="18" charset="0"/>
              </a:rPr>
              <a:t>存储元数据和配置，需提前安装并配置：</a:t>
            </a:r>
            <a:br>
              <a:rPr lang="zh-CN" altLang="en-US" kern="100" dirty="0">
                <a:latin typeface="等线" panose="02010600030101010101" pitchFamily="2" charset="-122"/>
                <a:ea typeface="等线" panose="02010600030101010101" pitchFamily="2" charset="-122"/>
                <a:cs typeface="Times New Roman" panose="02020603050405020304" pitchFamily="18" charset="0"/>
              </a:rPr>
            </a:br>
            <a:r>
              <a:rPr lang="en-US" altLang="zh-CN" kern="100" dirty="0">
                <a:latin typeface="等线" panose="02010600030101010101" pitchFamily="2" charset="-122"/>
                <a:ea typeface="等线" panose="02010600030101010101" pitchFamily="2" charset="-122"/>
                <a:cs typeface="Times New Roman" panose="02020603050405020304" pitchFamily="18" charset="0"/>
              </a:rPr>
              <a:t>1.</a:t>
            </a:r>
            <a:r>
              <a:rPr lang="zh-CN" altLang="en-US" kern="100" dirty="0">
                <a:latin typeface="等线" panose="02010600030101010101" pitchFamily="2" charset="-122"/>
                <a:ea typeface="等线" panose="02010600030101010101" pitchFamily="2" charset="-122"/>
                <a:cs typeface="Times New Roman" panose="02020603050405020304" pitchFamily="18" charset="0"/>
              </a:rPr>
              <a:t>安装 </a:t>
            </a:r>
            <a:r>
              <a:rPr lang="en-US" altLang="zh-CN" kern="100" dirty="0">
                <a:latin typeface="等线" panose="02010600030101010101" pitchFamily="2" charset="-122"/>
                <a:ea typeface="等线" panose="02010600030101010101" pitchFamily="2" charset="-122"/>
                <a:cs typeface="Times New Roman" panose="02020603050405020304" pitchFamily="18" charset="0"/>
              </a:rPr>
              <a:t>PostgreSQL</a:t>
            </a:r>
            <a:r>
              <a:rPr lang="zh-CN" altLang="en-US" kern="100" dirty="0">
                <a:latin typeface="等线" panose="02010600030101010101" pitchFamily="2" charset="-122"/>
                <a:ea typeface="等线" panose="02010600030101010101" pitchFamily="2" charset="-122"/>
                <a:cs typeface="Times New Roman" panose="02020603050405020304" pitchFamily="18" charset="0"/>
              </a:rPr>
              <a:t>（以 </a:t>
            </a:r>
            <a:r>
              <a:rPr lang="en-US" altLang="zh-CN" kern="100" dirty="0">
                <a:latin typeface="等线" panose="02010600030101010101" pitchFamily="2" charset="-122"/>
                <a:ea typeface="等线" panose="02010600030101010101" pitchFamily="2" charset="-122"/>
                <a:cs typeface="Times New Roman" panose="02020603050405020304" pitchFamily="18" charset="0"/>
              </a:rPr>
              <a:t>Ubuntu </a:t>
            </a:r>
            <a:r>
              <a:rPr lang="zh-CN" altLang="en-US" kern="100" dirty="0">
                <a:latin typeface="等线" panose="02010600030101010101" pitchFamily="2" charset="-122"/>
                <a:ea typeface="等线" panose="02010600030101010101" pitchFamily="2" charset="-122"/>
                <a:cs typeface="Times New Roman" panose="02020603050405020304" pitchFamily="18" charset="0"/>
              </a:rPr>
              <a:t>为例）：</a:t>
            </a:r>
            <a:endParaRPr lang="en-US" altLang="zh-CN" kern="100" dirty="0">
              <a:latin typeface="等线" panose="02010600030101010101" pitchFamily="2" charset="-122"/>
              <a:ea typeface="等线" panose="02010600030101010101" pitchFamily="2" charset="-122"/>
              <a:cs typeface="Times New Roman" panose="02020603050405020304" pitchFamily="18" charset="0"/>
            </a:endParaRPr>
          </a:p>
          <a:p>
            <a:pPr eaLnBrk="0" fontAlgn="base" hangingPunct="0">
              <a:spcBef>
                <a:spcPct val="0"/>
              </a:spcBef>
              <a:spcAft>
                <a:spcPct val="0"/>
              </a:spcAft>
            </a:pPr>
            <a:endParaRPr lang="zh-CN" altLang="en-US" kern="100" dirty="0">
              <a:latin typeface="等线" panose="02010600030101010101" pitchFamily="2" charset="-122"/>
              <a:ea typeface="等线"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pPr>
            <a:endParaRPr lang="zh-CN" altLang="zh-CN" kern="100" dirty="0">
              <a:latin typeface="等线" panose="02010600030101010101" pitchFamily="2" charset="-122"/>
              <a:ea typeface="等线"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zh-CN" altLang="zh-CN" sz="1800" b="0" i="0" u="none" strike="noStrike" cap="none" normalizeH="0" baseline="0" dirty="0">
              <a:ln>
                <a:noFill/>
              </a:ln>
              <a:solidFill>
                <a:schemeClr val="tx1"/>
              </a:solidFill>
              <a:effectLst/>
              <a:latin typeface="Arial" panose="020B0604020202020204" pitchFamily="34" charset="0"/>
            </a:endParaRPr>
          </a:p>
        </p:txBody>
      </p:sp>
      <p:sp>
        <p:nvSpPr>
          <p:cNvPr id="19" name="文本框 18"/>
          <p:cNvSpPr txBox="1"/>
          <p:nvPr/>
        </p:nvSpPr>
        <p:spPr>
          <a:xfrm>
            <a:off x="4538444" y="360727"/>
            <a:ext cx="2364750" cy="400110"/>
          </a:xfrm>
          <a:prstGeom prst="rect">
            <a:avLst/>
          </a:prstGeom>
          <a:noFill/>
        </p:spPr>
        <p:txBody>
          <a:bodyPr wrap="none" rtlCol="0">
            <a:spAutoFit/>
          </a:bodyPr>
          <a:lstStyle/>
          <a:p>
            <a:r>
              <a:rPr lang="en-US" altLang="zh-CN" sz="2000" b="1" dirty="0"/>
              <a:t>Apollo Server</a:t>
            </a:r>
            <a:r>
              <a:rPr lang="zh-CN" altLang="en-US" sz="2000" b="1" dirty="0"/>
              <a:t>安装</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94282" y="766209"/>
            <a:ext cx="11601975" cy="1754326"/>
          </a:xfrm>
          <a:prstGeom prst="rect">
            <a:avLst/>
          </a:prstGeom>
          <a:noFill/>
        </p:spPr>
        <p:txBody>
          <a:bodyPr wrap="square">
            <a:spAutoFit/>
          </a:bodyPr>
          <a:lstStyle/>
          <a:p>
            <a:r>
              <a:rPr lang="en-US" altLang="zh-CN" b="1" kern="100" dirty="0">
                <a:latin typeface="等线" panose="02010600030101010101" pitchFamily="2" charset="-122"/>
                <a:ea typeface="等线" panose="02010600030101010101" pitchFamily="2" charset="-122"/>
                <a:cs typeface="Times New Roman" panose="02020603050405020304" pitchFamily="18" charset="0"/>
              </a:rPr>
              <a:t>2.</a:t>
            </a:r>
            <a:r>
              <a:rPr lang="zh-CN" altLang="en-US" b="1" kern="100" dirty="0">
                <a:latin typeface="等线" panose="02010600030101010101" pitchFamily="2" charset="-122"/>
                <a:ea typeface="等线" panose="02010600030101010101" pitchFamily="2" charset="-122"/>
                <a:cs typeface="Times New Roman" panose="02020603050405020304" pitchFamily="18" charset="0"/>
              </a:rPr>
              <a:t>初始化数据库（首次安装后）：</a:t>
            </a:r>
            <a:endParaRPr lang="en-US" altLang="zh-CN" b="1" kern="100" dirty="0">
              <a:latin typeface="等线" panose="02010600030101010101" pitchFamily="2" charset="-122"/>
              <a:ea typeface="等线" panose="02010600030101010101" pitchFamily="2" charset="-122"/>
              <a:cs typeface="Times New Roman" panose="02020603050405020304" pitchFamily="18" charset="0"/>
            </a:endParaRPr>
          </a:p>
          <a:p>
            <a:r>
              <a:rPr lang="zh-CN" altLang="zh-CN" kern="100" dirty="0">
                <a:latin typeface="等线" panose="02010600030101010101" pitchFamily="2" charset="-122"/>
                <a:ea typeface="等线" panose="02010600030101010101" pitchFamily="2" charset="-122"/>
                <a:cs typeface="Times New Roman" panose="02020603050405020304" pitchFamily="18" charset="0"/>
              </a:rPr>
              <a:t>sudo systemctl start postgresql-14 </a:t>
            </a:r>
            <a:endParaRPr lang="en-US" altLang="zh-CN" kern="100" dirty="0">
              <a:latin typeface="等线" panose="02010600030101010101" pitchFamily="2" charset="-122"/>
              <a:ea typeface="等线" panose="02010600030101010101" pitchFamily="2" charset="-122"/>
              <a:cs typeface="Times New Roman" panose="02020603050405020304" pitchFamily="18" charset="0"/>
            </a:endParaRPr>
          </a:p>
          <a:p>
            <a:r>
              <a:rPr lang="zh-CN" altLang="zh-CN" kern="100" dirty="0">
                <a:latin typeface="等线" panose="02010600030101010101" pitchFamily="2" charset="-122"/>
                <a:ea typeface="等线" panose="02010600030101010101" pitchFamily="2" charset="-122"/>
                <a:cs typeface="Times New Roman" panose="02020603050405020304" pitchFamily="18" charset="0"/>
              </a:rPr>
              <a:t>sudo -u postgres psql -c "CREATE DATABASE apollo_db;" # 创建数据库（名称可自定义）</a:t>
            </a:r>
            <a:endParaRPr lang="en-US" altLang="zh-CN" kern="100" dirty="0">
              <a:latin typeface="等线" panose="02010600030101010101" pitchFamily="2" charset="-122"/>
              <a:ea typeface="等线" panose="02010600030101010101" pitchFamily="2" charset="-122"/>
              <a:cs typeface="Times New Roman" panose="02020603050405020304" pitchFamily="18" charset="0"/>
            </a:endParaRPr>
          </a:p>
          <a:p>
            <a:r>
              <a:rPr lang="zh-CN" altLang="zh-CN" kern="100" dirty="0">
                <a:latin typeface="等线" panose="02010600030101010101" pitchFamily="2" charset="-122"/>
                <a:ea typeface="等线" panose="02010600030101010101" pitchFamily="2" charset="-122"/>
                <a:cs typeface="Times New Roman" panose="02020603050405020304" pitchFamily="18" charset="0"/>
              </a:rPr>
              <a:t> sudo -u postgres psql -c "CREATE USER apollo_user WITH PASSWORD 'your_password';" # 创建用户 </a:t>
            </a:r>
            <a:endParaRPr lang="en-US" altLang="zh-CN" kern="100" dirty="0">
              <a:latin typeface="等线" panose="02010600030101010101" pitchFamily="2" charset="-122"/>
              <a:ea typeface="等线" panose="02010600030101010101" pitchFamily="2" charset="-122"/>
              <a:cs typeface="Times New Roman" panose="02020603050405020304" pitchFamily="18" charset="0"/>
            </a:endParaRPr>
          </a:p>
          <a:p>
            <a:r>
              <a:rPr lang="zh-CN" altLang="zh-CN" kern="100" dirty="0">
                <a:latin typeface="等线" panose="02010600030101010101" pitchFamily="2" charset="-122"/>
                <a:ea typeface="等线" panose="02010600030101010101" pitchFamily="2" charset="-122"/>
                <a:cs typeface="Times New Roman" panose="02020603050405020304" pitchFamily="18" charset="0"/>
              </a:rPr>
              <a:t>sudo -u postgres psql -c "GRANT ALL PRIVILEGES ON DATABASE apollo_db TO apollo_user;" # 授权 </a:t>
            </a:r>
          </a:p>
          <a:p>
            <a:endParaRPr lang="zh-CN" altLang="en-US" kern="100" dirty="0">
              <a:latin typeface="等线" panose="02010600030101010101" pitchFamily="2" charset="-122"/>
              <a:ea typeface="等线" panose="02010600030101010101" pitchFamily="2" charset="-122"/>
              <a:cs typeface="Times New Roman" panose="02020603050405020304" pitchFamily="18" charset="0"/>
            </a:endParaRPr>
          </a:p>
        </p:txBody>
      </p:sp>
      <p:sp>
        <p:nvSpPr>
          <p:cNvPr id="3" name="Rectangle 1"/>
          <p:cNvSpPr>
            <a:spLocks noChangeArrowheads="1"/>
          </p:cNvSpPr>
          <p:nvPr/>
        </p:nvSpPr>
        <p:spPr bwMode="auto">
          <a:xfrm>
            <a:off x="394282" y="2240026"/>
            <a:ext cx="11403436" cy="923330"/>
          </a:xfrm>
          <a:prstGeom prst="rect">
            <a:avLst/>
          </a:prstGeom>
          <a:solidFill>
            <a:srgbClr val="F9FAF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0" eaLnBrk="1" fontAlgn="base" hangingPunct="1">
              <a:lnSpc>
                <a:spcPct val="100000"/>
              </a:lnSpc>
              <a:spcBef>
                <a:spcPct val="0"/>
              </a:spcBef>
              <a:spcAft>
                <a:spcPct val="0"/>
              </a:spcAft>
              <a:buClrTx/>
              <a:buSzTx/>
              <a:buFontTx/>
              <a:buNone/>
            </a:pPr>
            <a:r>
              <a:rPr lang="en-US" altLang="zh-CN" b="1" kern="100" dirty="0">
                <a:latin typeface="等线" panose="02010600030101010101" pitchFamily="2" charset="-122"/>
                <a:ea typeface="等线" panose="02010600030101010101" pitchFamily="2" charset="-122"/>
                <a:cs typeface="Times New Roman" panose="02020603050405020304" pitchFamily="18" charset="0"/>
              </a:rPr>
              <a:t>3.</a:t>
            </a:r>
            <a:r>
              <a:rPr lang="zh-CN" altLang="zh-CN" b="1" kern="100" dirty="0">
                <a:latin typeface="等线" panose="02010600030101010101" pitchFamily="2" charset="-122"/>
                <a:ea typeface="等线" panose="02010600030101010101" pitchFamily="2" charset="-122"/>
                <a:cs typeface="Times New Roman" panose="02020603050405020304" pitchFamily="18" charset="0"/>
              </a:rPr>
              <a:t>配置认证方式（关键安全步骤）：</a:t>
            </a:r>
            <a:br>
              <a:rPr lang="zh-CN" altLang="zh-CN" kern="100" dirty="0">
                <a:latin typeface="等线" panose="02010600030101010101" pitchFamily="2" charset="-122"/>
                <a:ea typeface="等线" panose="02010600030101010101" pitchFamily="2" charset="-122"/>
                <a:cs typeface="Times New Roman" panose="02020603050405020304" pitchFamily="18" charset="0"/>
              </a:rPr>
            </a:br>
            <a:r>
              <a:rPr lang="zh-CN" altLang="zh-CN" kern="100" dirty="0">
                <a:latin typeface="等线" panose="02010600030101010101" pitchFamily="2" charset="-122"/>
                <a:ea typeface="等线" panose="02010600030101010101" pitchFamily="2" charset="-122"/>
                <a:cs typeface="Times New Roman" panose="02020603050405020304" pitchFamily="18" charset="0"/>
              </a:rPr>
              <a:t>编辑/var/lib/pgsql/14/data/pg_hba.conf（RHEL）或/etc/postgresql/14/main/pg_hba.conf（Ubuntu），将local连接的认证方式改为md5： </a:t>
            </a:r>
          </a:p>
        </p:txBody>
      </p:sp>
      <p:pic>
        <p:nvPicPr>
          <p:cNvPr id="6" name="图片 5"/>
          <p:cNvPicPr>
            <a:picLocks noChangeAspect="1"/>
          </p:cNvPicPr>
          <p:nvPr/>
        </p:nvPicPr>
        <p:blipFill>
          <a:blip r:embed="rId2"/>
          <a:stretch>
            <a:fillRect/>
          </a:stretch>
        </p:blipFill>
        <p:spPr>
          <a:xfrm>
            <a:off x="394282" y="3208423"/>
            <a:ext cx="5753100" cy="1428750"/>
          </a:xfrm>
          <a:prstGeom prst="rect">
            <a:avLst/>
          </a:prstGeom>
        </p:spPr>
      </p:pic>
      <p:sp>
        <p:nvSpPr>
          <p:cNvPr id="8" name="文本框 7"/>
          <p:cNvSpPr txBox="1"/>
          <p:nvPr/>
        </p:nvSpPr>
        <p:spPr>
          <a:xfrm>
            <a:off x="286828" y="4682240"/>
            <a:ext cx="6094562" cy="369332"/>
          </a:xfrm>
          <a:prstGeom prst="rect">
            <a:avLst/>
          </a:prstGeom>
          <a:noFill/>
        </p:spPr>
        <p:txBody>
          <a:bodyPr wrap="square">
            <a:spAutoFit/>
          </a:bodyPr>
          <a:lstStyle/>
          <a:p>
            <a:r>
              <a:rPr lang="zh-CN" altLang="en-US" kern="100" dirty="0">
                <a:latin typeface="等线" panose="02010600030101010101" pitchFamily="2" charset="-122"/>
                <a:ea typeface="等线" panose="02010600030101010101" pitchFamily="2" charset="-122"/>
                <a:cs typeface="Times New Roman" panose="02020603050405020304" pitchFamily="18" charset="0"/>
              </a:rPr>
              <a:t>保存后重启 </a:t>
            </a:r>
            <a:r>
              <a:rPr lang="en-US" altLang="zh-CN" kern="100" dirty="0">
                <a:latin typeface="等线" panose="02010600030101010101" pitchFamily="2" charset="-122"/>
                <a:ea typeface="等线" panose="02010600030101010101" pitchFamily="2" charset="-122"/>
                <a:cs typeface="Times New Roman" panose="02020603050405020304" pitchFamily="18" charset="0"/>
              </a:rPr>
              <a:t>PostgreSQL </a:t>
            </a:r>
            <a:r>
              <a:rPr lang="zh-CN" altLang="en-US" kern="100" dirty="0">
                <a:latin typeface="等线" panose="02010600030101010101" pitchFamily="2" charset="-122"/>
                <a:ea typeface="等线" panose="02010600030101010101" pitchFamily="2" charset="-122"/>
                <a:cs typeface="Times New Roman" panose="02020603050405020304" pitchFamily="18" charset="0"/>
              </a:rPr>
              <a:t>服务：</a:t>
            </a:r>
          </a:p>
        </p:txBody>
      </p:sp>
      <p:pic>
        <p:nvPicPr>
          <p:cNvPr id="10" name="图片 9"/>
          <p:cNvPicPr>
            <a:picLocks noChangeAspect="1"/>
          </p:cNvPicPr>
          <p:nvPr/>
        </p:nvPicPr>
        <p:blipFill>
          <a:blip r:embed="rId3"/>
          <a:stretch>
            <a:fillRect/>
          </a:stretch>
        </p:blipFill>
        <p:spPr>
          <a:xfrm>
            <a:off x="394282" y="5051572"/>
            <a:ext cx="5781675" cy="838200"/>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07034" y="1682953"/>
            <a:ext cx="184731" cy="369332"/>
          </a:xfrm>
          <a:prstGeom prst="rect">
            <a:avLst/>
          </a:prstGeom>
          <a:solidFill>
            <a:srgbClr val="F9FAF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zh-CN" sz="1800" b="0" i="0" u="none" strike="noStrike" cap="none" normalizeH="0" baseline="0" dirty="0">
              <a:ln>
                <a:noFill/>
              </a:ln>
              <a:solidFill>
                <a:schemeClr val="tx1"/>
              </a:solidFill>
              <a:effectLst/>
              <a:latin typeface="Arial" panose="020B0604020202020204" pitchFamily="34" charset="0"/>
            </a:endParaRPr>
          </a:p>
        </p:txBody>
      </p:sp>
      <p:sp>
        <p:nvSpPr>
          <p:cNvPr id="4" name="文本框 3"/>
          <p:cNvSpPr txBox="1"/>
          <p:nvPr/>
        </p:nvSpPr>
        <p:spPr>
          <a:xfrm>
            <a:off x="207034" y="893181"/>
            <a:ext cx="11803461" cy="34163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pPr>
            <a:r>
              <a:rPr lang="zh-CN" altLang="zh-CN" b="1" kern="100" dirty="0">
                <a:latin typeface="等线" panose="02010600030101010101" pitchFamily="2" charset="-122"/>
                <a:ea typeface="等线" panose="02010600030101010101" pitchFamily="2" charset="-122"/>
                <a:cs typeface="Times New Roman" panose="02020603050405020304" pitchFamily="18" charset="0"/>
              </a:rPr>
              <a:t>步骤 2：获取 Apollo Server 安装包</a:t>
            </a:r>
            <a:r>
              <a:rPr lang="zh-CN" altLang="en-US" b="1" kern="100" dirty="0">
                <a:latin typeface="等线" panose="02010600030101010101" pitchFamily="2" charset="-122"/>
                <a:ea typeface="等线" panose="02010600030101010101" pitchFamily="2" charset="-122"/>
                <a:cs typeface="Times New Roman" panose="02020603050405020304" pitchFamily="18" charset="0"/>
              </a:rPr>
              <a:t>：</a:t>
            </a:r>
            <a:endParaRPr lang="zh-CN" altLang="zh-CN" b="1" kern="100" dirty="0">
              <a:latin typeface="等线" panose="02010600030101010101" pitchFamily="2" charset="-122"/>
              <a:ea typeface="等线"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lang="zh-CN" altLang="zh-CN" kern="100" dirty="0">
                <a:latin typeface="等线" panose="02010600030101010101" pitchFamily="2" charset="-122"/>
                <a:ea typeface="等线" panose="02010600030101010101" pitchFamily="2" charset="-122"/>
                <a:cs typeface="Times New Roman" panose="02020603050405020304" pitchFamily="18" charset="0"/>
              </a:rPr>
              <a:t>Apollo Server 安装包为专有软件，需通过以下方式获取：</a:t>
            </a:r>
            <a:endParaRPr kumimoji="0" lang="zh-CN" altLang="zh-CN" sz="1800" b="0" i="0" u="none" strike="noStrike" cap="none" normalizeH="0" baseline="0" dirty="0">
              <a:ln>
                <a:noFill/>
              </a:ln>
              <a:solidFill>
                <a:schemeClr val="tx1"/>
              </a:solidFill>
              <a:effectLst/>
              <a:latin typeface="Arial" panose="020B0604020202020204" pitchFamily="34" charset="0"/>
            </a:endParaRPr>
          </a:p>
          <a:p>
            <a:pPr marR="0" lvl="0" indent="0" eaLnBrk="1" fontAlgn="base" hangingPunct="1">
              <a:lnSpc>
                <a:spcPct val="100000"/>
              </a:lnSpc>
              <a:spcBef>
                <a:spcPct val="0"/>
              </a:spcBef>
              <a:spcAft>
                <a:spcPct val="0"/>
              </a:spcAft>
              <a:buClrTx/>
              <a:buSzTx/>
              <a:buFontTx/>
              <a:buChar char="•"/>
            </a:pPr>
            <a:r>
              <a:rPr lang="zh-CN" altLang="zh-CN" kern="100" dirty="0">
                <a:latin typeface="等线" panose="02010600030101010101" pitchFamily="2" charset="-122"/>
                <a:ea typeface="等线" panose="02010600030101010101" pitchFamily="2" charset="-122"/>
                <a:cs typeface="Times New Roman" panose="02020603050405020304" pitchFamily="18" charset="0"/>
              </a:rPr>
              <a:t>联系 Nanometrics 技术支持或客户代表，提供许可证信息后获取安装脚本（如apolloserver_unix_6_1_1.sh）。</a:t>
            </a:r>
          </a:p>
          <a:p>
            <a:pPr marR="0" lvl="0" indent="0" eaLnBrk="1" fontAlgn="base" hangingPunct="1">
              <a:lnSpc>
                <a:spcPct val="100000"/>
              </a:lnSpc>
              <a:spcBef>
                <a:spcPct val="0"/>
              </a:spcBef>
              <a:spcAft>
                <a:spcPct val="0"/>
              </a:spcAft>
              <a:buClrTx/>
              <a:buSzTx/>
              <a:buFontTx/>
              <a:buChar char="•"/>
            </a:pPr>
            <a:r>
              <a:rPr lang="zh-CN" altLang="zh-CN" kern="100" dirty="0">
                <a:latin typeface="等线" panose="02010600030101010101" pitchFamily="2" charset="-122"/>
                <a:ea typeface="等线" panose="02010600030101010101" pitchFamily="2" charset="-122"/>
                <a:cs typeface="Times New Roman" panose="02020603050405020304" pitchFamily="18" charset="0"/>
              </a:rPr>
              <a:t>安装包为.sh格式的可执行脚本，需存储在 Linux 服务器（如/tmp/apolloserver_unix_6_1_1.sh）。</a:t>
            </a:r>
          </a:p>
          <a:p>
            <a:pPr marR="0" lvl="0" indent="0" eaLnBrk="1" fontAlgn="base" hangingPunct="1">
              <a:lnSpc>
                <a:spcPct val="100000"/>
              </a:lnSpc>
              <a:spcBef>
                <a:spcPct val="0"/>
              </a:spcBef>
              <a:spcAft>
                <a:spcPct val="0"/>
              </a:spcAft>
              <a:buClrTx/>
              <a:buSzTx/>
              <a:buFontTx/>
              <a:buNone/>
            </a:pPr>
            <a:r>
              <a:rPr lang="zh-CN" altLang="zh-CN" kern="100" dirty="0">
                <a:latin typeface="等线" panose="02010600030101010101" pitchFamily="2" charset="-122"/>
                <a:ea typeface="等线" panose="02010600030101010101" pitchFamily="2" charset="-122"/>
                <a:cs typeface="Times New Roman" panose="02020603050405020304" pitchFamily="18" charset="0"/>
              </a:rPr>
              <a:t>步骤 3：运行安装脚本</a:t>
            </a:r>
          </a:p>
          <a:p>
            <a:pPr marR="0" lvl="0" indent="0" eaLnBrk="1" fontAlgn="base" hangingPunct="1">
              <a:lnSpc>
                <a:spcPct val="100000"/>
              </a:lnSpc>
              <a:spcBef>
                <a:spcPct val="0"/>
              </a:spcBef>
              <a:spcAft>
                <a:spcPct val="0"/>
              </a:spcAft>
              <a:buClrTx/>
              <a:buSzTx/>
              <a:buFontTx/>
              <a:buAutoNum type="arabicPeriod"/>
            </a:pPr>
            <a:r>
              <a:rPr lang="zh-CN" altLang="zh-CN" kern="100" dirty="0">
                <a:latin typeface="等线" panose="02010600030101010101" pitchFamily="2" charset="-122"/>
                <a:ea typeface="等线" panose="02010600030101010101" pitchFamily="2" charset="-122"/>
                <a:cs typeface="Times New Roman" panose="02020603050405020304" pitchFamily="18" charset="0"/>
              </a:rPr>
              <a:t>赋予执行权限：</a:t>
            </a:r>
            <a:endParaRPr lang="en-US" altLang="zh-CN" kern="100" dirty="0">
              <a:latin typeface="等线" panose="02010600030101010101" pitchFamily="2" charset="-122"/>
              <a:ea typeface="等线" panose="02010600030101010101" pitchFamily="2" charset="-122"/>
              <a:cs typeface="Times New Roman" panose="02020603050405020304" pitchFamily="18" charset="0"/>
            </a:endParaRPr>
          </a:p>
          <a:p>
            <a:pPr marR="0" lvl="0" indent="0" eaLnBrk="1" fontAlgn="base" hangingPunct="1">
              <a:lnSpc>
                <a:spcPct val="100000"/>
              </a:lnSpc>
              <a:spcBef>
                <a:spcPct val="0"/>
              </a:spcBef>
              <a:spcAft>
                <a:spcPct val="0"/>
              </a:spcAft>
              <a:buClrTx/>
              <a:buSzTx/>
              <a:buFontTx/>
              <a:buAutoNum type="arabicPeriod"/>
            </a:pPr>
            <a:endParaRPr lang="en-US" altLang="zh-CN" kern="100" dirty="0">
              <a:latin typeface="等线" panose="02010600030101010101" pitchFamily="2" charset="-122"/>
              <a:ea typeface="等线" panose="02010600030101010101" pitchFamily="2" charset="-122"/>
              <a:cs typeface="Times New Roman" panose="02020603050405020304" pitchFamily="18" charset="0"/>
            </a:endParaRPr>
          </a:p>
          <a:p>
            <a:pPr marR="0" lvl="0" indent="0" eaLnBrk="1" fontAlgn="base" hangingPunct="1">
              <a:lnSpc>
                <a:spcPct val="100000"/>
              </a:lnSpc>
              <a:spcBef>
                <a:spcPct val="0"/>
              </a:spcBef>
              <a:spcAft>
                <a:spcPct val="0"/>
              </a:spcAft>
              <a:buClrTx/>
              <a:buSzTx/>
              <a:buFontTx/>
              <a:buAutoNum type="arabicPeriod"/>
            </a:pPr>
            <a:endParaRPr lang="en-US" altLang="zh-CN" kern="100" dirty="0">
              <a:latin typeface="等线" panose="02010600030101010101" pitchFamily="2" charset="-122"/>
              <a:ea typeface="等线" panose="02010600030101010101" pitchFamily="2" charset="-122"/>
              <a:cs typeface="Times New Roman" panose="02020603050405020304" pitchFamily="18" charset="0"/>
            </a:endParaRPr>
          </a:p>
          <a:p>
            <a:pPr marR="0" lvl="0" indent="0" eaLnBrk="1" fontAlgn="base" hangingPunct="1">
              <a:lnSpc>
                <a:spcPct val="100000"/>
              </a:lnSpc>
              <a:spcBef>
                <a:spcPct val="0"/>
              </a:spcBef>
              <a:spcAft>
                <a:spcPct val="0"/>
              </a:spcAft>
              <a:buClrTx/>
              <a:buSzTx/>
              <a:buFontTx/>
              <a:buAutoNum type="arabicPeriod"/>
            </a:pPr>
            <a:endParaRPr lang="en-US" altLang="zh-CN" kern="100" dirty="0">
              <a:latin typeface="等线" panose="02010600030101010101" pitchFamily="2" charset="-122"/>
              <a:ea typeface="等线" panose="02010600030101010101" pitchFamily="2" charset="-122"/>
              <a:cs typeface="Times New Roman" panose="02020603050405020304" pitchFamily="18" charset="0"/>
            </a:endParaRPr>
          </a:p>
          <a:p>
            <a:pPr marR="0" lvl="0" indent="0" eaLnBrk="1" fontAlgn="base" hangingPunct="1">
              <a:lnSpc>
                <a:spcPct val="100000"/>
              </a:lnSpc>
              <a:spcBef>
                <a:spcPct val="0"/>
              </a:spcBef>
              <a:spcAft>
                <a:spcPct val="0"/>
              </a:spcAft>
              <a:buClrTx/>
              <a:buSzTx/>
              <a:buFontTx/>
              <a:buAutoNum type="arabicPeriod"/>
            </a:pPr>
            <a:endParaRPr lang="en-US" altLang="zh-CN" kern="100" dirty="0">
              <a:latin typeface="等线" panose="02010600030101010101" pitchFamily="2" charset="-122"/>
              <a:ea typeface="等线" panose="02010600030101010101" pitchFamily="2" charset="-122"/>
              <a:cs typeface="Times New Roman" panose="02020603050405020304" pitchFamily="18" charset="0"/>
            </a:endParaRPr>
          </a:p>
          <a:p>
            <a:pPr marR="0" lvl="0" indent="0" eaLnBrk="1" fontAlgn="base" hangingPunct="1">
              <a:lnSpc>
                <a:spcPct val="100000"/>
              </a:lnSpc>
              <a:spcBef>
                <a:spcPct val="0"/>
              </a:spcBef>
              <a:spcAft>
                <a:spcPct val="0"/>
              </a:spcAft>
              <a:buClrTx/>
              <a:buSzTx/>
              <a:buFontTx/>
              <a:buAutoNum type="arabicPeriod"/>
            </a:pPr>
            <a:r>
              <a:rPr lang="zh-CN" altLang="en-US" kern="100" dirty="0">
                <a:latin typeface="等线" panose="02010600030101010101" pitchFamily="2" charset="-122"/>
                <a:ea typeface="等线" panose="02010600030101010101" pitchFamily="2" charset="-122"/>
                <a:cs typeface="Times New Roman" panose="02020603050405020304" pitchFamily="18" charset="0"/>
              </a:rPr>
              <a:t>启动安装程序（需要</a:t>
            </a:r>
            <a:r>
              <a:rPr lang="en-US" altLang="zh-CN" kern="100" dirty="0" err="1">
                <a:latin typeface="等线" panose="02010600030101010101" pitchFamily="2" charset="-122"/>
                <a:ea typeface="等线" panose="02010600030101010101" pitchFamily="2" charset="-122"/>
                <a:cs typeface="Times New Roman" panose="02020603050405020304" pitchFamily="18" charset="0"/>
              </a:rPr>
              <a:t>sudo</a:t>
            </a:r>
            <a:r>
              <a:rPr lang="zh-CN" altLang="en-US" kern="100" dirty="0">
                <a:latin typeface="等线" panose="02010600030101010101" pitchFamily="2" charset="-122"/>
                <a:ea typeface="等线" panose="02010600030101010101" pitchFamily="2" charset="-122"/>
                <a:cs typeface="Times New Roman" panose="02020603050405020304" pitchFamily="18" charset="0"/>
              </a:rPr>
              <a:t>权限）：</a:t>
            </a:r>
            <a:endParaRPr lang="zh-CN" altLang="zh-CN" kern="100" dirty="0">
              <a:latin typeface="等线" panose="02010600030101010101" pitchFamily="2" charset="-122"/>
              <a:ea typeface="等线"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zh-CN" altLang="zh-CN" sz="1800" b="0" i="0" u="none" strike="noStrike" cap="none" normalizeH="0" baseline="0" dirty="0">
              <a:ln>
                <a:noFill/>
              </a:ln>
              <a:solidFill>
                <a:schemeClr val="tx1"/>
              </a:solidFill>
              <a:effectLst/>
              <a:latin typeface="Arial" panose="020B0604020202020204" pitchFamily="34" charset="0"/>
            </a:endParaRPr>
          </a:p>
        </p:txBody>
      </p:sp>
      <p:pic>
        <p:nvPicPr>
          <p:cNvPr id="5" name="图片 4"/>
          <p:cNvPicPr>
            <a:picLocks noChangeAspect="1"/>
          </p:cNvPicPr>
          <p:nvPr/>
        </p:nvPicPr>
        <p:blipFill>
          <a:blip r:embed="rId2"/>
          <a:stretch>
            <a:fillRect/>
          </a:stretch>
        </p:blipFill>
        <p:spPr>
          <a:xfrm>
            <a:off x="299399" y="2628056"/>
            <a:ext cx="5781675" cy="828675"/>
          </a:xfrm>
          <a:prstGeom prst="rect">
            <a:avLst/>
          </a:prstGeom>
        </p:spPr>
      </p:pic>
      <p:pic>
        <p:nvPicPr>
          <p:cNvPr id="6" name="图片 5"/>
          <p:cNvPicPr>
            <a:picLocks noChangeAspect="1"/>
          </p:cNvPicPr>
          <p:nvPr/>
        </p:nvPicPr>
        <p:blipFill>
          <a:blip r:embed="rId3"/>
          <a:stretch>
            <a:fillRect/>
          </a:stretch>
        </p:blipFill>
        <p:spPr>
          <a:xfrm>
            <a:off x="299399" y="4032502"/>
            <a:ext cx="5781675" cy="838200"/>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243696" y="908648"/>
            <a:ext cx="11876415" cy="175432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pPr>
            <a:r>
              <a:rPr lang="en-US" altLang="zh-CN" kern="100" dirty="0">
                <a:latin typeface="等线" panose="02010600030101010101" pitchFamily="2" charset="-122"/>
                <a:ea typeface="等线" panose="02010600030101010101" pitchFamily="2" charset="-122"/>
                <a:cs typeface="Times New Roman" panose="02020603050405020304" pitchFamily="18" charset="0"/>
              </a:rPr>
              <a:t>3.</a:t>
            </a:r>
            <a:r>
              <a:rPr lang="zh-CN" altLang="zh-CN" kern="100" dirty="0">
                <a:latin typeface="等线" panose="02010600030101010101" pitchFamily="2" charset="-122"/>
                <a:ea typeface="等线" panose="02010600030101010101" pitchFamily="2" charset="-122"/>
                <a:cs typeface="Times New Roman" panose="02020603050405020304" pitchFamily="18" charset="0"/>
              </a:rPr>
              <a:t>按提示配置安装参数（关键步骤）：</a:t>
            </a:r>
          </a:p>
          <a:p>
            <a:pPr marL="457200" marR="0" lvl="1" indent="0" algn="l" defTabSz="914400" rtl="0" eaLnBrk="0" fontAlgn="base" latinLnBrk="0" hangingPunct="0">
              <a:lnSpc>
                <a:spcPct val="100000"/>
              </a:lnSpc>
              <a:spcBef>
                <a:spcPct val="0"/>
              </a:spcBef>
              <a:spcAft>
                <a:spcPct val="0"/>
              </a:spcAft>
              <a:buClrTx/>
              <a:buSzTx/>
              <a:buFontTx/>
              <a:buChar char="•"/>
            </a:pPr>
            <a:r>
              <a:rPr lang="zh-CN" altLang="zh-CN" kern="100" dirty="0">
                <a:latin typeface="等线" panose="02010600030101010101" pitchFamily="2" charset="-122"/>
                <a:ea typeface="等线" panose="02010600030101010101" pitchFamily="2" charset="-122"/>
                <a:cs typeface="Times New Roman" panose="02020603050405020304" pitchFamily="18" charset="0"/>
              </a:rPr>
              <a:t>数据库连接：输入 PostgreSQL 数据库的 IP、端口（默认 5432）、数据库名（如apollo_db）、用户名（如apollo_user）和密码（需与步骤 1 中一致）。</a:t>
            </a:r>
          </a:p>
          <a:p>
            <a:pPr marL="457200" marR="0" lvl="1" indent="0" algn="l" defTabSz="914400" rtl="0" eaLnBrk="0" fontAlgn="base" latinLnBrk="0" hangingPunct="0">
              <a:lnSpc>
                <a:spcPct val="100000"/>
              </a:lnSpc>
              <a:spcBef>
                <a:spcPct val="0"/>
              </a:spcBef>
              <a:spcAft>
                <a:spcPct val="0"/>
              </a:spcAft>
              <a:buClrTx/>
              <a:buSzTx/>
              <a:buFontTx/>
              <a:buChar char="•"/>
            </a:pPr>
            <a:r>
              <a:rPr lang="zh-CN" altLang="zh-CN" kern="100" dirty="0">
                <a:latin typeface="等线" panose="02010600030101010101" pitchFamily="2" charset="-122"/>
                <a:ea typeface="等线" panose="02010600030101010101" pitchFamily="2" charset="-122"/>
                <a:cs typeface="Times New Roman" panose="02020603050405020304" pitchFamily="18" charset="0"/>
              </a:rPr>
              <a:t>安装路径：默认安装至/opt/nanometrics/ApolloServer，可自定义（建议使用默认路径）。</a:t>
            </a:r>
          </a:p>
          <a:p>
            <a:pPr marL="457200" marR="0" lvl="1" indent="0" algn="l" defTabSz="914400" rtl="0" eaLnBrk="0" fontAlgn="base" latinLnBrk="0" hangingPunct="0">
              <a:lnSpc>
                <a:spcPct val="100000"/>
              </a:lnSpc>
              <a:spcBef>
                <a:spcPct val="0"/>
              </a:spcBef>
              <a:spcAft>
                <a:spcPct val="0"/>
              </a:spcAft>
              <a:buClrTx/>
              <a:buSzTx/>
              <a:buFontTx/>
              <a:buChar char="•"/>
            </a:pPr>
            <a:r>
              <a:rPr lang="zh-CN" altLang="zh-CN" kern="100" dirty="0">
                <a:latin typeface="等线" panose="02010600030101010101" pitchFamily="2" charset="-122"/>
                <a:ea typeface="等线" panose="02010600030101010101" pitchFamily="2" charset="-122"/>
                <a:cs typeface="Times New Roman" panose="02020603050405020304" pitchFamily="18" charset="0"/>
              </a:rPr>
              <a:t>HTTPS 配置（可选）：若需启用 HTTPS，需提供 SSL 证书（.jks格式密钥库）路径及密码；否则使用 HTTP（默认端口 8787）。</a:t>
            </a:r>
          </a:p>
        </p:txBody>
      </p:sp>
      <p:sp>
        <p:nvSpPr>
          <p:cNvPr id="15" name="文本框 14"/>
          <p:cNvSpPr txBox="1"/>
          <p:nvPr/>
        </p:nvSpPr>
        <p:spPr>
          <a:xfrm>
            <a:off x="243696" y="2717699"/>
            <a:ext cx="6094562" cy="1200329"/>
          </a:xfrm>
          <a:prstGeom prst="rect">
            <a:avLst/>
          </a:prstGeom>
          <a:noFill/>
        </p:spPr>
        <p:txBody>
          <a:bodyPr wrap="square">
            <a:spAutoFit/>
          </a:bodyPr>
          <a:lstStyle/>
          <a:p>
            <a:pPr algn="l"/>
            <a:r>
              <a:rPr lang="zh-CN" altLang="en-US" b="1" kern="100" dirty="0">
                <a:latin typeface="等线" panose="02010600030101010101" pitchFamily="2" charset="-122"/>
                <a:ea typeface="等线" panose="02010600030101010101" pitchFamily="2" charset="-122"/>
                <a:cs typeface="Times New Roman" panose="02020603050405020304" pitchFamily="18" charset="0"/>
              </a:rPr>
              <a:t>步骤 </a:t>
            </a:r>
            <a:r>
              <a:rPr lang="en-US" altLang="zh-CN" b="1" kern="100" dirty="0">
                <a:latin typeface="等线" panose="02010600030101010101" pitchFamily="2" charset="-122"/>
                <a:ea typeface="等线" panose="02010600030101010101" pitchFamily="2" charset="-122"/>
                <a:cs typeface="Times New Roman" panose="02020603050405020304" pitchFamily="18" charset="0"/>
              </a:rPr>
              <a:t>4</a:t>
            </a:r>
            <a:r>
              <a:rPr lang="zh-CN" altLang="en-US" b="1" kern="100" dirty="0">
                <a:latin typeface="等线" panose="02010600030101010101" pitchFamily="2" charset="-122"/>
                <a:ea typeface="等线" panose="02010600030101010101" pitchFamily="2" charset="-122"/>
                <a:cs typeface="Times New Roman" panose="02020603050405020304" pitchFamily="18" charset="0"/>
              </a:rPr>
              <a:t>：完成安装验证</a:t>
            </a:r>
          </a:p>
          <a:p>
            <a:pPr algn="l"/>
            <a:r>
              <a:rPr lang="zh-CN" altLang="en-US" kern="100" dirty="0">
                <a:latin typeface="等线" panose="02010600030101010101" pitchFamily="2" charset="-122"/>
                <a:ea typeface="等线" panose="02010600030101010101" pitchFamily="2" charset="-122"/>
                <a:cs typeface="Times New Roman" panose="02020603050405020304" pitchFamily="18" charset="0"/>
              </a:rPr>
              <a:t>安装完成后，</a:t>
            </a:r>
            <a:r>
              <a:rPr lang="en-US" altLang="zh-CN" kern="100" dirty="0">
                <a:latin typeface="等线" panose="02010600030101010101" pitchFamily="2" charset="-122"/>
                <a:ea typeface="等线" panose="02010600030101010101" pitchFamily="2" charset="-122"/>
                <a:cs typeface="Times New Roman" panose="02020603050405020304" pitchFamily="18" charset="0"/>
              </a:rPr>
              <a:t>Apollo Server </a:t>
            </a:r>
            <a:r>
              <a:rPr lang="zh-CN" altLang="en-US" kern="100" dirty="0">
                <a:latin typeface="等线" panose="02010600030101010101" pitchFamily="2" charset="-122"/>
                <a:ea typeface="等线" panose="02010600030101010101" pitchFamily="2" charset="-122"/>
                <a:cs typeface="Times New Roman" panose="02020603050405020304" pitchFamily="18" charset="0"/>
              </a:rPr>
              <a:t>会自动注册为系统服务。通过以下命令启动并验证：</a:t>
            </a:r>
          </a:p>
          <a:p>
            <a:pPr algn="l">
              <a:buFont typeface="+mj-lt"/>
              <a:buAutoNum type="arabicPeriod"/>
            </a:pPr>
            <a:r>
              <a:rPr lang="zh-CN" altLang="en-US" kern="100" dirty="0">
                <a:latin typeface="等线" panose="02010600030101010101" pitchFamily="2" charset="-122"/>
                <a:ea typeface="等线" panose="02010600030101010101" pitchFamily="2" charset="-122"/>
                <a:cs typeface="Times New Roman" panose="02020603050405020304" pitchFamily="18" charset="0"/>
              </a:rPr>
              <a:t>启动服务：</a:t>
            </a:r>
          </a:p>
        </p:txBody>
      </p:sp>
      <p:pic>
        <p:nvPicPr>
          <p:cNvPr id="17" name="图片 16"/>
          <p:cNvPicPr>
            <a:picLocks noChangeAspect="1"/>
          </p:cNvPicPr>
          <p:nvPr/>
        </p:nvPicPr>
        <p:blipFill>
          <a:blip r:embed="rId2"/>
          <a:stretch>
            <a:fillRect/>
          </a:stretch>
        </p:blipFill>
        <p:spPr>
          <a:xfrm>
            <a:off x="352425" y="3847561"/>
            <a:ext cx="5743575" cy="819150"/>
          </a:xfrm>
          <a:prstGeom prst="rect">
            <a:avLst/>
          </a:prstGeom>
        </p:spPr>
      </p:pic>
      <p:sp>
        <p:nvSpPr>
          <p:cNvPr id="19" name="文本框 18"/>
          <p:cNvSpPr txBox="1"/>
          <p:nvPr/>
        </p:nvSpPr>
        <p:spPr>
          <a:xfrm>
            <a:off x="243696" y="4768333"/>
            <a:ext cx="6094562" cy="369332"/>
          </a:xfrm>
          <a:prstGeom prst="rect">
            <a:avLst/>
          </a:prstGeom>
          <a:noFill/>
        </p:spPr>
        <p:txBody>
          <a:bodyPr wrap="square">
            <a:spAutoFit/>
          </a:bodyPr>
          <a:lstStyle/>
          <a:p>
            <a:r>
              <a:rPr lang="en-US" altLang="zh-CN" kern="100" dirty="0">
                <a:latin typeface="等线" panose="02010600030101010101" pitchFamily="2" charset="-122"/>
                <a:ea typeface="等线" panose="02010600030101010101" pitchFamily="2" charset="-122"/>
                <a:cs typeface="Times New Roman" panose="02020603050405020304" pitchFamily="18" charset="0"/>
              </a:rPr>
              <a:t>2.</a:t>
            </a:r>
            <a:r>
              <a:rPr lang="zh-CN" altLang="en-US" kern="100" dirty="0">
                <a:latin typeface="等线" panose="02010600030101010101" pitchFamily="2" charset="-122"/>
                <a:ea typeface="等线" panose="02010600030101010101" pitchFamily="2" charset="-122"/>
                <a:cs typeface="Times New Roman" panose="02020603050405020304" pitchFamily="18" charset="0"/>
              </a:rPr>
              <a:t>检查服务状态</a:t>
            </a:r>
          </a:p>
        </p:txBody>
      </p:sp>
      <p:pic>
        <p:nvPicPr>
          <p:cNvPr id="21" name="图片 20"/>
          <p:cNvPicPr>
            <a:picLocks noChangeAspect="1"/>
          </p:cNvPicPr>
          <p:nvPr/>
        </p:nvPicPr>
        <p:blipFill>
          <a:blip r:embed="rId3"/>
          <a:stretch>
            <a:fillRect/>
          </a:stretch>
        </p:blipFill>
        <p:spPr>
          <a:xfrm>
            <a:off x="323850" y="5088391"/>
            <a:ext cx="5772150" cy="857250"/>
          </a:xfrm>
          <a:prstGeom prst="rect">
            <a:avLst/>
          </a:prstGeom>
        </p:spPr>
      </p:pic>
      <p:sp>
        <p:nvSpPr>
          <p:cNvPr id="22" name="Rectangle 5"/>
          <p:cNvSpPr>
            <a:spLocks noChangeArrowheads="1"/>
          </p:cNvSpPr>
          <p:nvPr/>
        </p:nvSpPr>
        <p:spPr bwMode="auto">
          <a:xfrm>
            <a:off x="243696" y="5896367"/>
            <a:ext cx="48093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lang="zh-CN" altLang="zh-CN" kern="100" dirty="0">
                <a:latin typeface="等线" panose="02010600030101010101" pitchFamily="2" charset="-122"/>
                <a:ea typeface="等线" panose="02010600030101010101" pitchFamily="2" charset="-122"/>
                <a:cs typeface="Times New Roman" panose="02020603050405020304" pitchFamily="18" charset="0"/>
              </a:rPr>
              <a:t>若显示Active: active (running)，则安装成功。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569343" y="3038818"/>
            <a:ext cx="184731" cy="323165"/>
          </a:xfrm>
          <a:prstGeom prst="rect">
            <a:avLst/>
          </a:prstGeom>
          <a:solidFill>
            <a:srgbClr val="F9FAF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zh-CN" sz="1800" b="0" i="0" u="none" strike="noStrike" cap="none" normalizeH="0" baseline="0" dirty="0">
              <a:ln>
                <a:noFill/>
              </a:ln>
              <a:solidFill>
                <a:schemeClr val="tx1"/>
              </a:solidFill>
              <a:effectLst/>
              <a:latin typeface="Arial" panose="020B0604020202020204" pitchFamily="34" charset="0"/>
            </a:endParaRPr>
          </a:p>
        </p:txBody>
      </p:sp>
      <p:sp>
        <p:nvSpPr>
          <p:cNvPr id="4" name="文本框 3"/>
          <p:cNvSpPr txBox="1"/>
          <p:nvPr/>
        </p:nvSpPr>
        <p:spPr>
          <a:xfrm>
            <a:off x="253766" y="836683"/>
            <a:ext cx="11859937" cy="5078313"/>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pPr>
            <a:r>
              <a:rPr lang="zh-CN" altLang="zh-CN" b="1" kern="100" dirty="0">
                <a:latin typeface="等线" panose="02010600030101010101" pitchFamily="2" charset="-122"/>
                <a:ea typeface="等线" panose="02010600030101010101" pitchFamily="2" charset="-122"/>
                <a:cs typeface="Times New Roman" panose="02020603050405020304" pitchFamily="18" charset="0"/>
              </a:rPr>
              <a:t>三、首次登录与初始化</a:t>
            </a:r>
          </a:p>
          <a:p>
            <a:pPr marL="0" marR="0" lvl="0" indent="0" algn="l" defTabSz="914400" rtl="0" eaLnBrk="0" fontAlgn="base" latinLnBrk="0" hangingPunct="0">
              <a:lnSpc>
                <a:spcPct val="100000"/>
              </a:lnSpc>
              <a:spcBef>
                <a:spcPct val="0"/>
              </a:spcBef>
              <a:spcAft>
                <a:spcPct val="0"/>
              </a:spcAft>
              <a:buClrTx/>
              <a:buSzTx/>
              <a:buFontTx/>
              <a:buAutoNum type="arabicPeriod"/>
            </a:pPr>
            <a:r>
              <a:rPr lang="zh-CN" altLang="zh-CN" kern="100" dirty="0">
                <a:latin typeface="等线" panose="02010600030101010101" pitchFamily="2" charset="-122"/>
                <a:ea typeface="等线" panose="02010600030101010101" pitchFamily="2" charset="-122"/>
                <a:cs typeface="Times New Roman" panose="02020603050405020304" pitchFamily="18" charset="0"/>
              </a:rPr>
              <a:t>访问 Web 界面：</a:t>
            </a:r>
          </a:p>
          <a:p>
            <a:pPr marL="457200" marR="0" lvl="1" indent="0" algn="l" defTabSz="914400" rtl="0" eaLnBrk="0" fontAlgn="base" latinLnBrk="0" hangingPunct="0">
              <a:lnSpc>
                <a:spcPct val="100000"/>
              </a:lnSpc>
              <a:spcBef>
                <a:spcPct val="0"/>
              </a:spcBef>
              <a:spcAft>
                <a:spcPct val="0"/>
              </a:spcAft>
              <a:buClrTx/>
              <a:buSzTx/>
              <a:buFontTx/>
              <a:buChar char="•"/>
            </a:pPr>
            <a:r>
              <a:rPr lang="zh-CN" altLang="zh-CN" kern="100" dirty="0">
                <a:latin typeface="等线" panose="02010600030101010101" pitchFamily="2" charset="-122"/>
                <a:ea typeface="等线" panose="02010600030101010101" pitchFamily="2" charset="-122"/>
                <a:cs typeface="Times New Roman" panose="02020603050405020304" pitchFamily="18" charset="0"/>
              </a:rPr>
              <a:t>HTTP 访问：http://&lt;服务器IP&gt;:8787（默认端口）。</a:t>
            </a:r>
          </a:p>
          <a:p>
            <a:pPr marL="457200" marR="0" lvl="1" indent="0" algn="l" defTabSz="914400" rtl="0" eaLnBrk="0" fontAlgn="base" latinLnBrk="0" hangingPunct="0">
              <a:lnSpc>
                <a:spcPct val="100000"/>
              </a:lnSpc>
              <a:spcBef>
                <a:spcPct val="0"/>
              </a:spcBef>
              <a:spcAft>
                <a:spcPct val="0"/>
              </a:spcAft>
              <a:buClrTx/>
              <a:buSzTx/>
              <a:buFontTx/>
              <a:buChar char="•"/>
            </a:pPr>
            <a:r>
              <a:rPr lang="zh-CN" altLang="zh-CN" kern="100" dirty="0">
                <a:latin typeface="等线" panose="02010600030101010101" pitchFamily="2" charset="-122"/>
                <a:ea typeface="等线" panose="02010600030101010101" pitchFamily="2" charset="-122"/>
                <a:cs typeface="Times New Roman" panose="02020603050405020304" pitchFamily="18" charset="0"/>
              </a:rPr>
              <a:t>HTTPS 访问：https://&lt;服务器IP&gt;:8788（若启用 HTTPS）。</a:t>
            </a:r>
          </a:p>
          <a:p>
            <a:pPr marL="0" marR="0" lvl="0" indent="0" algn="l" defTabSz="914400" rtl="0" eaLnBrk="0" fontAlgn="base" latinLnBrk="0" hangingPunct="0">
              <a:lnSpc>
                <a:spcPct val="100000"/>
              </a:lnSpc>
              <a:spcBef>
                <a:spcPct val="0"/>
              </a:spcBef>
              <a:spcAft>
                <a:spcPct val="0"/>
              </a:spcAft>
              <a:buClrTx/>
              <a:buSzTx/>
              <a:buFontTx/>
              <a:buAutoNum type="arabicPeriod" startAt="2"/>
            </a:pPr>
            <a:r>
              <a:rPr lang="zh-CN" altLang="zh-CN" kern="100" dirty="0">
                <a:latin typeface="等线" panose="02010600030101010101" pitchFamily="2" charset="-122"/>
                <a:ea typeface="等线" panose="02010600030101010101" pitchFamily="2" charset="-122"/>
                <a:cs typeface="Times New Roman" panose="02020603050405020304" pitchFamily="18" charset="0"/>
              </a:rPr>
              <a:t>登录与密码修改：</a:t>
            </a:r>
          </a:p>
          <a:p>
            <a:pPr marL="457200" marR="0" lvl="1" indent="0" algn="l" defTabSz="914400" rtl="0" eaLnBrk="0" fontAlgn="base" latinLnBrk="0" hangingPunct="0">
              <a:lnSpc>
                <a:spcPct val="100000"/>
              </a:lnSpc>
              <a:spcBef>
                <a:spcPct val="0"/>
              </a:spcBef>
              <a:spcAft>
                <a:spcPct val="0"/>
              </a:spcAft>
              <a:buClrTx/>
              <a:buSzTx/>
              <a:buFontTx/>
              <a:buChar char="•"/>
            </a:pPr>
            <a:r>
              <a:rPr lang="zh-CN" altLang="zh-CN" kern="100" dirty="0">
                <a:latin typeface="等线" panose="02010600030101010101" pitchFamily="2" charset="-122"/>
                <a:ea typeface="等线" panose="02010600030101010101" pitchFamily="2" charset="-122"/>
                <a:cs typeface="Times New Roman" panose="02020603050405020304" pitchFamily="18" charset="0"/>
              </a:rPr>
              <a:t>默认用户名 / 密码：central/central（首次登录后需立即修改密码）。</a:t>
            </a:r>
          </a:p>
          <a:p>
            <a:pPr marL="0" marR="0" lvl="0" indent="0" algn="l" defTabSz="914400" rtl="0" eaLnBrk="0" fontAlgn="base" latinLnBrk="0" hangingPunct="0">
              <a:lnSpc>
                <a:spcPct val="100000"/>
              </a:lnSpc>
              <a:spcBef>
                <a:spcPct val="0"/>
              </a:spcBef>
              <a:spcAft>
                <a:spcPct val="0"/>
              </a:spcAft>
              <a:buClrTx/>
              <a:buSzTx/>
              <a:buFontTx/>
              <a:buNone/>
            </a:pPr>
            <a:r>
              <a:rPr lang="zh-CN" altLang="zh-CN" kern="100" dirty="0">
                <a:latin typeface="等线" panose="02010600030101010101" pitchFamily="2" charset="-122"/>
                <a:ea typeface="等线" panose="02010600030101010101" pitchFamily="2" charset="-122"/>
                <a:cs typeface="Times New Roman" panose="02020603050405020304" pitchFamily="18" charset="0"/>
              </a:rPr>
              <a:t>四、注意事项</a:t>
            </a:r>
          </a:p>
          <a:p>
            <a:pPr marL="0" marR="0" lvl="0" indent="0" algn="l" defTabSz="914400" rtl="0" eaLnBrk="0" fontAlgn="base" latinLnBrk="0" hangingPunct="0">
              <a:lnSpc>
                <a:spcPct val="100000"/>
              </a:lnSpc>
              <a:spcBef>
                <a:spcPct val="0"/>
              </a:spcBef>
              <a:spcAft>
                <a:spcPct val="0"/>
              </a:spcAft>
              <a:buClrTx/>
              <a:buSzTx/>
              <a:buFontTx/>
              <a:buChar char="•"/>
            </a:pPr>
            <a:r>
              <a:rPr lang="zh-CN" altLang="zh-CN" kern="100" dirty="0">
                <a:latin typeface="等线" panose="02010600030101010101" pitchFamily="2" charset="-122"/>
                <a:ea typeface="等线" panose="02010600030101010101" pitchFamily="2" charset="-122"/>
                <a:cs typeface="Times New Roman" panose="02020603050405020304" pitchFamily="18" charset="0"/>
              </a:rPr>
              <a:t>许可证激活：首次启动后需通过 Web 界面输入 Nanometrics 提供的网络许可证密钥（见手册第 1.3.2 节）。</a:t>
            </a:r>
          </a:p>
          <a:p>
            <a:pPr marL="0" marR="0" lvl="0" indent="0" algn="l" defTabSz="914400" rtl="0" eaLnBrk="0" fontAlgn="base" latinLnBrk="0" hangingPunct="0">
              <a:lnSpc>
                <a:spcPct val="100000"/>
              </a:lnSpc>
              <a:spcBef>
                <a:spcPct val="0"/>
              </a:spcBef>
              <a:spcAft>
                <a:spcPct val="0"/>
              </a:spcAft>
              <a:buClrTx/>
              <a:buSzTx/>
              <a:buFontTx/>
              <a:buChar char="•"/>
            </a:pPr>
            <a:r>
              <a:rPr lang="zh-CN" altLang="zh-CN" kern="100" dirty="0">
                <a:latin typeface="等线" panose="02010600030101010101" pitchFamily="2" charset="-122"/>
                <a:ea typeface="等线" panose="02010600030101010101" pitchFamily="2" charset="-122"/>
                <a:cs typeface="Times New Roman" panose="02020603050405020304" pitchFamily="18" charset="0"/>
              </a:rPr>
              <a:t>防火墙配置：需开放以下端口（根据实际需求调整）：</a:t>
            </a:r>
          </a:p>
          <a:p>
            <a:pPr marL="457200" marR="0" lvl="1" indent="0" algn="l" defTabSz="914400" rtl="0" eaLnBrk="0" fontAlgn="base" latinLnBrk="0" hangingPunct="0">
              <a:lnSpc>
                <a:spcPct val="100000"/>
              </a:lnSpc>
              <a:spcBef>
                <a:spcPct val="0"/>
              </a:spcBef>
              <a:spcAft>
                <a:spcPct val="0"/>
              </a:spcAft>
              <a:buClrTx/>
              <a:buSzTx/>
              <a:buFontTx/>
              <a:buChar char="•"/>
            </a:pPr>
            <a:r>
              <a:rPr lang="zh-CN" altLang="zh-CN" kern="100" dirty="0">
                <a:latin typeface="等线" panose="02010600030101010101" pitchFamily="2" charset="-122"/>
                <a:ea typeface="等线" panose="02010600030101010101" pitchFamily="2" charset="-122"/>
                <a:cs typeface="Times New Roman" panose="02020603050405020304" pitchFamily="18" charset="0"/>
              </a:rPr>
              <a:t>8787（HTTP）、8788（HTTPS）：Web 管理界面。</a:t>
            </a:r>
          </a:p>
          <a:p>
            <a:pPr marL="457200" marR="0" lvl="1" indent="0" algn="l" defTabSz="914400" rtl="0" eaLnBrk="0" fontAlgn="base" latinLnBrk="0" hangingPunct="0">
              <a:lnSpc>
                <a:spcPct val="100000"/>
              </a:lnSpc>
              <a:spcBef>
                <a:spcPct val="0"/>
              </a:spcBef>
              <a:spcAft>
                <a:spcPct val="0"/>
              </a:spcAft>
              <a:buClrTx/>
              <a:buSzTx/>
              <a:buFontTx/>
              <a:buChar char="•"/>
            </a:pPr>
            <a:r>
              <a:rPr lang="zh-CN" altLang="zh-CN" kern="100" dirty="0">
                <a:latin typeface="等线" panose="02010600030101010101" pitchFamily="2" charset="-122"/>
                <a:ea typeface="等线" panose="02010600030101010101" pitchFamily="2" charset="-122"/>
                <a:cs typeface="Times New Roman" panose="02020603050405020304" pitchFamily="18" charset="0"/>
              </a:rPr>
              <a:t>5432：PostgreSQL 数据库（若数据库与 Apollo Server 分离部署）。</a:t>
            </a:r>
          </a:p>
          <a:p>
            <a:pPr marL="457200" marR="0" lvl="1" indent="0" algn="l" defTabSz="914400" rtl="0" eaLnBrk="0" fontAlgn="base" latinLnBrk="0" hangingPunct="0">
              <a:lnSpc>
                <a:spcPct val="100000"/>
              </a:lnSpc>
              <a:spcBef>
                <a:spcPct val="0"/>
              </a:spcBef>
              <a:spcAft>
                <a:spcPct val="0"/>
              </a:spcAft>
              <a:buClrTx/>
              <a:buSzTx/>
              <a:buFontTx/>
              <a:buChar char="•"/>
            </a:pPr>
            <a:r>
              <a:rPr lang="zh-CN" altLang="zh-CN" kern="100" dirty="0">
                <a:latin typeface="等线" panose="02010600030101010101" pitchFamily="2" charset="-122"/>
                <a:ea typeface="等线" panose="02010600030101010101" pitchFamily="2" charset="-122"/>
                <a:cs typeface="Times New Roman" panose="02020603050405020304" pitchFamily="18" charset="0"/>
              </a:rPr>
              <a:t>其他数据传输端口（如 NP UDP 16000、SeedLink 18000 等，根据数据采集协议配置）。</a:t>
            </a:r>
          </a:p>
          <a:p>
            <a:pPr marL="0" marR="0" lvl="0" indent="0" algn="l" defTabSz="914400" rtl="0" eaLnBrk="0" fontAlgn="base" latinLnBrk="0" hangingPunct="0">
              <a:lnSpc>
                <a:spcPct val="100000"/>
              </a:lnSpc>
              <a:spcBef>
                <a:spcPct val="0"/>
              </a:spcBef>
              <a:spcAft>
                <a:spcPct val="0"/>
              </a:spcAft>
              <a:buClrTx/>
              <a:buSzTx/>
              <a:buFontTx/>
              <a:buNone/>
            </a:pPr>
            <a:r>
              <a:rPr lang="zh-CN" altLang="zh-CN" b="1" kern="100" dirty="0">
                <a:latin typeface="等线" panose="02010600030101010101" pitchFamily="2" charset="-122"/>
                <a:ea typeface="等线" panose="02010600030101010101" pitchFamily="2" charset="-122"/>
                <a:cs typeface="Times New Roman" panose="02020603050405020304" pitchFamily="18" charset="0"/>
              </a:rPr>
              <a:t>五、故障排查</a:t>
            </a:r>
          </a:p>
          <a:p>
            <a:pPr marL="0" marR="0" lvl="0" indent="0" algn="l" defTabSz="914400" rtl="0" eaLnBrk="0" fontAlgn="base" latinLnBrk="0" hangingPunct="0">
              <a:lnSpc>
                <a:spcPct val="100000"/>
              </a:lnSpc>
              <a:spcBef>
                <a:spcPct val="0"/>
              </a:spcBef>
              <a:spcAft>
                <a:spcPct val="0"/>
              </a:spcAft>
              <a:buClrTx/>
              <a:buSzTx/>
              <a:buFontTx/>
              <a:buChar char="•"/>
            </a:pPr>
            <a:r>
              <a:rPr lang="zh-CN" altLang="zh-CN" kern="100" dirty="0">
                <a:latin typeface="等线" panose="02010600030101010101" pitchFamily="2" charset="-122"/>
                <a:ea typeface="等线" panose="02010600030101010101" pitchFamily="2" charset="-122"/>
                <a:cs typeface="Times New Roman" panose="02020603050405020304" pitchFamily="18" charset="0"/>
              </a:rPr>
              <a:t>安装失败：检查 PostgreSQL 服务是否运行正常，数据库用户权限是否正确（可通过psql -U apollo_user -d apollo_db验证连接）。</a:t>
            </a:r>
          </a:p>
          <a:p>
            <a:pPr marL="0" marR="0" lvl="0" indent="0" algn="l" defTabSz="914400" rtl="0" eaLnBrk="0" fontAlgn="base" latinLnBrk="0" hangingPunct="0">
              <a:lnSpc>
                <a:spcPct val="100000"/>
              </a:lnSpc>
              <a:spcBef>
                <a:spcPct val="0"/>
              </a:spcBef>
              <a:spcAft>
                <a:spcPct val="0"/>
              </a:spcAft>
              <a:buClrTx/>
              <a:buSzTx/>
              <a:buFontTx/>
              <a:buChar char="•"/>
            </a:pPr>
            <a:r>
              <a:rPr lang="zh-CN" altLang="zh-CN" kern="100" dirty="0">
                <a:latin typeface="等线" panose="02010600030101010101" pitchFamily="2" charset="-122"/>
                <a:ea typeface="等线" panose="02010600030101010101" pitchFamily="2" charset="-122"/>
                <a:cs typeface="Times New Roman" panose="02020603050405020304" pitchFamily="18" charset="0"/>
              </a:rPr>
              <a:t>服务无法启动：查看安装日志（默认路径：/opt/nanometrics/ApolloServer/logs/apolloserver_install.log），确认是否有 Java 版本冲突或端口被占用（如使用netstat -tlnp检查端口）</a:t>
            </a:r>
            <a:r>
              <a:rPr kumimoji="0" lang="zh-CN" altLang="zh-CN" sz="1200" b="0" i="0" u="none" strike="noStrike" cap="none" normalizeH="0" baseline="0" dirty="0">
                <a:ln>
                  <a:noFill/>
                </a:ln>
                <a:solidFill>
                  <a:srgbClr val="000000"/>
                </a:solidFill>
                <a:effectLst/>
                <a:ea typeface="Inter"/>
              </a:rPr>
              <a:t>。</a:t>
            </a:r>
            <a:endParaRPr kumimoji="0" lang="zh-CN" altLang="zh-CN" sz="1200" b="0" i="0" u="none" strike="noStrike" cap="none" normalizeH="0" baseline="0" dirty="0">
              <a:ln>
                <a:noFill/>
              </a:ln>
              <a:solidFill>
                <a:srgbClr val="000000"/>
              </a:solidFill>
              <a:effectLst/>
              <a:latin typeface="Arial" panose="020B0604020202020204" pitchFamily="34" charset="0"/>
              <a:ea typeface="Inter"/>
            </a:endParaRPr>
          </a:p>
          <a:p>
            <a:pPr marL="0" marR="0" lvl="0" indent="0" algn="l" defTabSz="914400" rtl="0" eaLnBrk="0" fontAlgn="base" latinLnBrk="0" hangingPunct="0">
              <a:lnSpc>
                <a:spcPct val="100000"/>
              </a:lnSpc>
              <a:spcBef>
                <a:spcPct val="0"/>
              </a:spcBef>
              <a:spcAft>
                <a:spcPct val="0"/>
              </a:spcAft>
              <a:buClrTx/>
              <a:buSzTx/>
              <a:buFontTx/>
              <a:buNone/>
            </a:pPr>
            <a:endParaRPr kumimoji="0" lang="zh-CN" altLang="zh-CN"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56374D37-1A6C-4E8A-B4CE-2F8404753540}"/>
              </a:ext>
            </a:extLst>
          </p:cNvPr>
          <p:cNvPicPr>
            <a:picLocks noChangeAspect="1"/>
          </p:cNvPicPr>
          <p:nvPr/>
        </p:nvPicPr>
        <p:blipFill>
          <a:blip r:embed="rId2"/>
          <a:stretch>
            <a:fillRect/>
          </a:stretch>
        </p:blipFill>
        <p:spPr>
          <a:xfrm>
            <a:off x="73842" y="793983"/>
            <a:ext cx="7296150" cy="2933700"/>
          </a:xfrm>
          <a:prstGeom prst="rect">
            <a:avLst/>
          </a:prstGeom>
        </p:spPr>
      </p:pic>
      <p:sp>
        <p:nvSpPr>
          <p:cNvPr id="6" name="文本框 5">
            <a:extLst>
              <a:ext uri="{FF2B5EF4-FFF2-40B4-BE49-F238E27FC236}">
                <a16:creationId xmlns:a16="http://schemas.microsoft.com/office/drawing/2014/main" id="{C7AA2932-BB8A-4D99-865B-5A84C0826D68}"/>
              </a:ext>
            </a:extLst>
          </p:cNvPr>
          <p:cNvSpPr txBox="1"/>
          <p:nvPr/>
        </p:nvSpPr>
        <p:spPr>
          <a:xfrm>
            <a:off x="1409949" y="4563611"/>
            <a:ext cx="966931" cy="369332"/>
          </a:xfrm>
          <a:prstGeom prst="rect">
            <a:avLst/>
          </a:prstGeom>
          <a:noFill/>
        </p:spPr>
        <p:txBody>
          <a:bodyPr wrap="none" rtlCol="0">
            <a:spAutoFit/>
          </a:bodyPr>
          <a:lstStyle/>
          <a:p>
            <a:r>
              <a:rPr lang="zh-CN" altLang="en-US" dirty="0"/>
              <a:t>新</a:t>
            </a:r>
            <a:r>
              <a:rPr lang="en-US" altLang="zh-CN" dirty="0"/>
              <a:t>SD</a:t>
            </a:r>
            <a:r>
              <a:rPr lang="zh-CN" altLang="en-US" dirty="0"/>
              <a:t>卡</a:t>
            </a:r>
          </a:p>
        </p:txBody>
      </p:sp>
      <p:pic>
        <p:nvPicPr>
          <p:cNvPr id="8" name="图片 7">
            <a:extLst>
              <a:ext uri="{FF2B5EF4-FFF2-40B4-BE49-F238E27FC236}">
                <a16:creationId xmlns:a16="http://schemas.microsoft.com/office/drawing/2014/main" id="{D10E1994-2283-49A8-9C7F-4C1494E8E522}"/>
              </a:ext>
            </a:extLst>
          </p:cNvPr>
          <p:cNvPicPr>
            <a:picLocks noChangeAspect="1"/>
          </p:cNvPicPr>
          <p:nvPr/>
        </p:nvPicPr>
        <p:blipFill>
          <a:blip r:embed="rId3"/>
          <a:stretch>
            <a:fillRect/>
          </a:stretch>
        </p:blipFill>
        <p:spPr>
          <a:xfrm>
            <a:off x="3521061" y="3843344"/>
            <a:ext cx="6294059" cy="1181878"/>
          </a:xfrm>
          <a:prstGeom prst="rect">
            <a:avLst/>
          </a:prstGeom>
        </p:spPr>
      </p:pic>
    </p:spTree>
    <p:extLst>
      <p:ext uri="{BB962C8B-B14F-4D97-AF65-F5344CB8AC3E}">
        <p14:creationId xmlns:p14="http://schemas.microsoft.com/office/powerpoint/2010/main" val="4235560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744611196"/>
              </p:ext>
            </p:extLst>
          </p:nvPr>
        </p:nvGraphicFramePr>
        <p:xfrm>
          <a:off x="180407" y="1191237"/>
          <a:ext cx="11831186" cy="4969168"/>
        </p:xfrm>
        <a:graphic>
          <a:graphicData uri="http://schemas.openxmlformats.org/drawingml/2006/table">
            <a:tbl>
              <a:tblPr firstRow="1" firstCol="1" bandRow="1"/>
              <a:tblGrid>
                <a:gridCol w="3320769">
                  <a:extLst>
                    <a:ext uri="{9D8B030D-6E8A-4147-A177-3AD203B41FA5}">
                      <a16:colId xmlns:a16="http://schemas.microsoft.com/office/drawing/2014/main" val="20000"/>
                    </a:ext>
                  </a:extLst>
                </a:gridCol>
                <a:gridCol w="8510417">
                  <a:extLst>
                    <a:ext uri="{9D8B030D-6E8A-4147-A177-3AD203B41FA5}">
                      <a16:colId xmlns:a16="http://schemas.microsoft.com/office/drawing/2014/main" val="20001"/>
                    </a:ext>
                  </a:extLst>
                </a:gridCol>
              </a:tblGrid>
              <a:tr h="486561">
                <a:tc>
                  <a:txBody>
                    <a:bodyPr/>
                    <a:lstStyle>
                      <a:lvl1pPr marL="0" algn="l" defTabSz="914400" rtl="0" eaLnBrk="1" latinLnBrk="0" hangingPunct="1">
                        <a:defRPr sz="1800" b="1" kern="1200">
                          <a:solidFill>
                            <a:schemeClr val="lt1"/>
                          </a:solidFill>
                          <a:latin typeface="Arial" panose="020B0604020202020204"/>
                          <a:ea typeface="微软雅黑" panose="020B0503020204020204" charset="-122"/>
                        </a:defRPr>
                      </a:lvl1pPr>
                      <a:lvl2pPr marL="457200" algn="l" defTabSz="914400" rtl="0" eaLnBrk="1" latinLnBrk="0" hangingPunct="1">
                        <a:defRPr sz="1800" b="1" kern="1200">
                          <a:solidFill>
                            <a:schemeClr val="lt1"/>
                          </a:solidFill>
                          <a:latin typeface="Arial" panose="020B0604020202020204"/>
                          <a:ea typeface="微软雅黑" panose="020B0503020204020204" charset="-122"/>
                        </a:defRPr>
                      </a:lvl2pPr>
                      <a:lvl3pPr marL="914400" algn="l" defTabSz="914400" rtl="0" eaLnBrk="1" latinLnBrk="0" hangingPunct="1">
                        <a:defRPr sz="1800" b="1" kern="1200">
                          <a:solidFill>
                            <a:schemeClr val="lt1"/>
                          </a:solidFill>
                          <a:latin typeface="Arial" panose="020B0604020202020204"/>
                          <a:ea typeface="微软雅黑" panose="020B0503020204020204" charset="-122"/>
                        </a:defRPr>
                      </a:lvl3pPr>
                      <a:lvl4pPr marL="1371600" algn="l" defTabSz="914400" rtl="0" eaLnBrk="1" latinLnBrk="0" hangingPunct="1">
                        <a:defRPr sz="1800" b="1" kern="1200">
                          <a:solidFill>
                            <a:schemeClr val="lt1"/>
                          </a:solidFill>
                          <a:latin typeface="Arial" panose="020B0604020202020204"/>
                          <a:ea typeface="微软雅黑" panose="020B0503020204020204" charset="-122"/>
                        </a:defRPr>
                      </a:lvl4pPr>
                      <a:lvl5pPr marL="1828800" algn="l" defTabSz="914400" rtl="0" eaLnBrk="1" latinLnBrk="0" hangingPunct="1">
                        <a:defRPr sz="1800" b="1" kern="1200">
                          <a:solidFill>
                            <a:schemeClr val="lt1"/>
                          </a:solidFill>
                          <a:latin typeface="Arial" panose="020B0604020202020204"/>
                          <a:ea typeface="微软雅黑" panose="020B0503020204020204" charset="-122"/>
                        </a:defRPr>
                      </a:lvl5pPr>
                      <a:lvl6pPr marL="2286000" algn="l" defTabSz="914400" rtl="0" eaLnBrk="1" latinLnBrk="0" hangingPunct="1">
                        <a:defRPr sz="1800" b="1" kern="1200">
                          <a:solidFill>
                            <a:schemeClr val="lt1"/>
                          </a:solidFill>
                          <a:latin typeface="Arial" panose="020B0604020202020204"/>
                          <a:ea typeface="微软雅黑" panose="020B0503020204020204" charset="-122"/>
                        </a:defRPr>
                      </a:lvl6pPr>
                      <a:lvl7pPr marL="2743200" algn="l" defTabSz="914400" rtl="0" eaLnBrk="1" latinLnBrk="0" hangingPunct="1">
                        <a:defRPr sz="1800" b="1" kern="1200">
                          <a:solidFill>
                            <a:schemeClr val="lt1"/>
                          </a:solidFill>
                          <a:latin typeface="Arial" panose="020B0604020202020204"/>
                          <a:ea typeface="微软雅黑" panose="020B0503020204020204" charset="-122"/>
                        </a:defRPr>
                      </a:lvl7pPr>
                      <a:lvl8pPr marL="3200400" algn="l" defTabSz="914400" rtl="0" eaLnBrk="1" latinLnBrk="0" hangingPunct="1">
                        <a:defRPr sz="1800" b="1" kern="1200">
                          <a:solidFill>
                            <a:schemeClr val="lt1"/>
                          </a:solidFill>
                          <a:latin typeface="Arial" panose="020B0604020202020204"/>
                          <a:ea typeface="微软雅黑" panose="020B0503020204020204" charset="-122"/>
                        </a:defRPr>
                      </a:lvl8pPr>
                      <a:lvl9pPr marL="3657600" algn="l" defTabSz="914400" rtl="0" eaLnBrk="1" latinLnBrk="0" hangingPunct="1">
                        <a:defRPr sz="1800" b="1" kern="1200">
                          <a:solidFill>
                            <a:schemeClr val="lt1"/>
                          </a:solidFill>
                          <a:latin typeface="Arial" panose="020B0604020202020204"/>
                          <a:ea typeface="微软雅黑" panose="020B0503020204020204" charset="-122"/>
                        </a:defRPr>
                      </a:lvl9pPr>
                    </a:lstStyle>
                    <a:p>
                      <a:pPr algn="ctr"/>
                      <a:r>
                        <a:rPr lang="zh-CN" altLang="en-US" sz="1600" kern="100" dirty="0">
                          <a:effectLst/>
                          <a:latin typeface="等线" panose="02010600030101010101" pitchFamily="2" charset="-122"/>
                          <a:ea typeface="等线" panose="02010600030101010101" pitchFamily="2" charset="-122"/>
                          <a:cs typeface="Times New Roman" panose="02020603050405020304" pitchFamily="18" charset="0"/>
                        </a:rPr>
                        <a:t>指示灯名称</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159455" marR="159455" marT="79727" marB="79727"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6096E6"/>
                    </a:solidFill>
                  </a:tcPr>
                </a:tc>
                <a:tc>
                  <a:txBody>
                    <a:bodyPr/>
                    <a:lstStyle>
                      <a:lvl1pPr marL="0" algn="l" defTabSz="914400" rtl="0" eaLnBrk="1" latinLnBrk="0" hangingPunct="1">
                        <a:defRPr sz="1800" b="1" kern="1200">
                          <a:solidFill>
                            <a:schemeClr val="lt1"/>
                          </a:solidFill>
                          <a:latin typeface="Arial" panose="020B0604020202020204"/>
                          <a:ea typeface="微软雅黑" panose="020B0503020204020204" charset="-122"/>
                        </a:defRPr>
                      </a:lvl1pPr>
                      <a:lvl2pPr marL="457200" algn="l" defTabSz="914400" rtl="0" eaLnBrk="1" latinLnBrk="0" hangingPunct="1">
                        <a:defRPr sz="1800" b="1" kern="1200">
                          <a:solidFill>
                            <a:schemeClr val="lt1"/>
                          </a:solidFill>
                          <a:latin typeface="Arial" panose="020B0604020202020204"/>
                          <a:ea typeface="微软雅黑" panose="020B0503020204020204" charset="-122"/>
                        </a:defRPr>
                      </a:lvl2pPr>
                      <a:lvl3pPr marL="914400" algn="l" defTabSz="914400" rtl="0" eaLnBrk="1" latinLnBrk="0" hangingPunct="1">
                        <a:defRPr sz="1800" b="1" kern="1200">
                          <a:solidFill>
                            <a:schemeClr val="lt1"/>
                          </a:solidFill>
                          <a:latin typeface="Arial" panose="020B0604020202020204"/>
                          <a:ea typeface="微软雅黑" panose="020B0503020204020204" charset="-122"/>
                        </a:defRPr>
                      </a:lvl3pPr>
                      <a:lvl4pPr marL="1371600" algn="l" defTabSz="914400" rtl="0" eaLnBrk="1" latinLnBrk="0" hangingPunct="1">
                        <a:defRPr sz="1800" b="1" kern="1200">
                          <a:solidFill>
                            <a:schemeClr val="lt1"/>
                          </a:solidFill>
                          <a:latin typeface="Arial" panose="020B0604020202020204"/>
                          <a:ea typeface="微软雅黑" panose="020B0503020204020204" charset="-122"/>
                        </a:defRPr>
                      </a:lvl4pPr>
                      <a:lvl5pPr marL="1828800" algn="l" defTabSz="914400" rtl="0" eaLnBrk="1" latinLnBrk="0" hangingPunct="1">
                        <a:defRPr sz="1800" b="1" kern="1200">
                          <a:solidFill>
                            <a:schemeClr val="lt1"/>
                          </a:solidFill>
                          <a:latin typeface="Arial" panose="020B0604020202020204"/>
                          <a:ea typeface="微软雅黑" panose="020B0503020204020204" charset="-122"/>
                        </a:defRPr>
                      </a:lvl5pPr>
                      <a:lvl6pPr marL="2286000" algn="l" defTabSz="914400" rtl="0" eaLnBrk="1" latinLnBrk="0" hangingPunct="1">
                        <a:defRPr sz="1800" b="1" kern="1200">
                          <a:solidFill>
                            <a:schemeClr val="lt1"/>
                          </a:solidFill>
                          <a:latin typeface="Arial" panose="020B0604020202020204"/>
                          <a:ea typeface="微软雅黑" panose="020B0503020204020204" charset="-122"/>
                        </a:defRPr>
                      </a:lvl6pPr>
                      <a:lvl7pPr marL="2743200" algn="l" defTabSz="914400" rtl="0" eaLnBrk="1" latinLnBrk="0" hangingPunct="1">
                        <a:defRPr sz="1800" b="1" kern="1200">
                          <a:solidFill>
                            <a:schemeClr val="lt1"/>
                          </a:solidFill>
                          <a:latin typeface="Arial" panose="020B0604020202020204"/>
                          <a:ea typeface="微软雅黑" panose="020B0503020204020204" charset="-122"/>
                        </a:defRPr>
                      </a:lvl7pPr>
                      <a:lvl8pPr marL="3200400" algn="l" defTabSz="914400" rtl="0" eaLnBrk="1" latinLnBrk="0" hangingPunct="1">
                        <a:defRPr sz="1800" b="1" kern="1200">
                          <a:solidFill>
                            <a:schemeClr val="lt1"/>
                          </a:solidFill>
                          <a:latin typeface="Arial" panose="020B0604020202020204"/>
                          <a:ea typeface="微软雅黑" panose="020B0503020204020204" charset="-122"/>
                        </a:defRPr>
                      </a:lvl8pPr>
                      <a:lvl9pPr marL="3657600" algn="l" defTabSz="914400" rtl="0" eaLnBrk="1" latinLnBrk="0" hangingPunct="1">
                        <a:defRPr sz="1800" b="1" kern="1200">
                          <a:solidFill>
                            <a:schemeClr val="lt1"/>
                          </a:solidFill>
                          <a:latin typeface="Arial" panose="020B0604020202020204"/>
                          <a:ea typeface="微软雅黑" panose="020B0503020204020204" charset="-122"/>
                        </a:defRPr>
                      </a:lvl9pPr>
                    </a:lstStyle>
                    <a:p>
                      <a:pPr algn="ctr"/>
                      <a:r>
                        <a:rPr lang="zh-CN" altLang="en-US" sz="1600" kern="100" dirty="0">
                          <a:effectLst/>
                          <a:latin typeface="等线" panose="02010600030101010101" pitchFamily="2" charset="-122"/>
                          <a:ea typeface="等线" panose="02010600030101010101" pitchFamily="2" charset="-122"/>
                          <a:cs typeface="Times New Roman" panose="02020603050405020304" pitchFamily="18" charset="0"/>
                        </a:rPr>
                        <a:t>功能描述</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159455" marR="159455" marT="79727" marB="79727"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6096E6"/>
                    </a:solidFill>
                  </a:tcPr>
                </a:tc>
                <a:extLst>
                  <a:ext uri="{0D108BD9-81ED-4DB2-BD59-A6C34878D82A}">
                    <a16:rowId xmlns:a16="http://schemas.microsoft.com/office/drawing/2014/main" val="10000"/>
                  </a:ext>
                </a:extLst>
              </a:tr>
              <a:tr h="1304388">
                <a:tc>
                  <a:txBody>
                    <a:bodyPr/>
                    <a:lstStyle>
                      <a:lvl1pPr marL="0" algn="l" defTabSz="914400" rtl="0" eaLnBrk="1" latinLnBrk="0" hangingPunct="1">
                        <a:defRPr sz="1800" b="1" kern="1200">
                          <a:solidFill>
                            <a:schemeClr val="lt1"/>
                          </a:solidFill>
                          <a:latin typeface="Arial" panose="020B0604020202020204"/>
                          <a:ea typeface="微软雅黑" panose="020B0503020204020204" charset="-122"/>
                        </a:defRPr>
                      </a:lvl1pPr>
                      <a:lvl2pPr marL="457200" algn="l" defTabSz="914400" rtl="0" eaLnBrk="1" latinLnBrk="0" hangingPunct="1">
                        <a:defRPr sz="1800" b="1" kern="1200">
                          <a:solidFill>
                            <a:schemeClr val="lt1"/>
                          </a:solidFill>
                          <a:latin typeface="Arial" panose="020B0604020202020204"/>
                          <a:ea typeface="微软雅黑" panose="020B0503020204020204" charset="-122"/>
                        </a:defRPr>
                      </a:lvl2pPr>
                      <a:lvl3pPr marL="914400" algn="l" defTabSz="914400" rtl="0" eaLnBrk="1" latinLnBrk="0" hangingPunct="1">
                        <a:defRPr sz="1800" b="1" kern="1200">
                          <a:solidFill>
                            <a:schemeClr val="lt1"/>
                          </a:solidFill>
                          <a:latin typeface="Arial" panose="020B0604020202020204"/>
                          <a:ea typeface="微软雅黑" panose="020B0503020204020204" charset="-122"/>
                        </a:defRPr>
                      </a:lvl3pPr>
                      <a:lvl4pPr marL="1371600" algn="l" defTabSz="914400" rtl="0" eaLnBrk="1" latinLnBrk="0" hangingPunct="1">
                        <a:defRPr sz="1800" b="1" kern="1200">
                          <a:solidFill>
                            <a:schemeClr val="lt1"/>
                          </a:solidFill>
                          <a:latin typeface="Arial" panose="020B0604020202020204"/>
                          <a:ea typeface="微软雅黑" panose="020B0503020204020204" charset="-122"/>
                        </a:defRPr>
                      </a:lvl4pPr>
                      <a:lvl5pPr marL="1828800" algn="l" defTabSz="914400" rtl="0" eaLnBrk="1" latinLnBrk="0" hangingPunct="1">
                        <a:defRPr sz="1800" b="1" kern="1200">
                          <a:solidFill>
                            <a:schemeClr val="lt1"/>
                          </a:solidFill>
                          <a:latin typeface="Arial" panose="020B0604020202020204"/>
                          <a:ea typeface="微软雅黑" panose="020B0503020204020204" charset="-122"/>
                        </a:defRPr>
                      </a:lvl5pPr>
                      <a:lvl6pPr marL="2286000" algn="l" defTabSz="914400" rtl="0" eaLnBrk="1" latinLnBrk="0" hangingPunct="1">
                        <a:defRPr sz="1800" b="1" kern="1200">
                          <a:solidFill>
                            <a:schemeClr val="lt1"/>
                          </a:solidFill>
                          <a:latin typeface="Arial" panose="020B0604020202020204"/>
                          <a:ea typeface="微软雅黑" panose="020B0503020204020204" charset="-122"/>
                        </a:defRPr>
                      </a:lvl6pPr>
                      <a:lvl7pPr marL="2743200" algn="l" defTabSz="914400" rtl="0" eaLnBrk="1" latinLnBrk="0" hangingPunct="1">
                        <a:defRPr sz="1800" b="1" kern="1200">
                          <a:solidFill>
                            <a:schemeClr val="lt1"/>
                          </a:solidFill>
                          <a:latin typeface="Arial" panose="020B0604020202020204"/>
                          <a:ea typeface="微软雅黑" panose="020B0503020204020204" charset="-122"/>
                        </a:defRPr>
                      </a:lvl7pPr>
                      <a:lvl8pPr marL="3200400" algn="l" defTabSz="914400" rtl="0" eaLnBrk="1" latinLnBrk="0" hangingPunct="1">
                        <a:defRPr sz="1800" b="1" kern="1200">
                          <a:solidFill>
                            <a:schemeClr val="lt1"/>
                          </a:solidFill>
                          <a:latin typeface="Arial" panose="020B0604020202020204"/>
                          <a:ea typeface="微软雅黑" panose="020B0503020204020204" charset="-122"/>
                        </a:defRPr>
                      </a:lvl8pPr>
                      <a:lvl9pPr marL="3657600" algn="l" defTabSz="914400" rtl="0" eaLnBrk="1" latinLnBrk="0" hangingPunct="1">
                        <a:defRPr sz="1800" b="1" kern="1200">
                          <a:solidFill>
                            <a:schemeClr val="lt1"/>
                          </a:solidFill>
                          <a:latin typeface="Arial" panose="020B0604020202020204"/>
                          <a:ea typeface="微软雅黑" panose="020B0503020204020204" charset="-122"/>
                        </a:defRPr>
                      </a:lvl9pPr>
                    </a:lstStyle>
                    <a:p>
                      <a:pPr algn="ctr"/>
                      <a:r>
                        <a:rPr lang="en-US" altLang="zh-CN" sz="1100" kern="100" dirty="0">
                          <a:effectLst/>
                          <a:latin typeface="等线" panose="02010600030101010101" pitchFamily="2" charset="-122"/>
                          <a:ea typeface="等线" panose="02010600030101010101" pitchFamily="2" charset="-122"/>
                          <a:cs typeface="Times New Roman" panose="02020603050405020304" pitchFamily="18" charset="0"/>
                        </a:rPr>
                        <a:t>Power</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159455" marR="159455" marT="79727" marB="79727"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096E6"/>
                    </a:solidFill>
                  </a:tcPr>
                </a:tc>
                <a:tc>
                  <a:txBody>
                    <a:bodyPr/>
                    <a:lstStyle>
                      <a:lvl1pPr marL="0" algn="l" defTabSz="914400" rtl="0" eaLnBrk="1" latinLnBrk="0" hangingPunct="1">
                        <a:defRPr sz="1800" kern="1200">
                          <a:solidFill>
                            <a:schemeClr val="dk1"/>
                          </a:solidFill>
                          <a:latin typeface="Arial" panose="020B0604020202020204"/>
                          <a:ea typeface="微软雅黑" panose="020B0503020204020204" charset="-122"/>
                        </a:defRPr>
                      </a:lvl1pPr>
                      <a:lvl2pPr marL="457200" algn="l" defTabSz="914400" rtl="0" eaLnBrk="1" latinLnBrk="0" hangingPunct="1">
                        <a:defRPr sz="1800" kern="1200">
                          <a:solidFill>
                            <a:schemeClr val="dk1"/>
                          </a:solidFill>
                          <a:latin typeface="Arial" panose="020B0604020202020204"/>
                          <a:ea typeface="微软雅黑" panose="020B0503020204020204" charset="-122"/>
                        </a:defRPr>
                      </a:lvl2pPr>
                      <a:lvl3pPr marL="914400" algn="l" defTabSz="914400" rtl="0" eaLnBrk="1" latinLnBrk="0" hangingPunct="1">
                        <a:defRPr sz="1800" kern="1200">
                          <a:solidFill>
                            <a:schemeClr val="dk1"/>
                          </a:solidFill>
                          <a:latin typeface="Arial" panose="020B0604020202020204"/>
                          <a:ea typeface="微软雅黑" panose="020B0503020204020204" charset="-122"/>
                        </a:defRPr>
                      </a:lvl3pPr>
                      <a:lvl4pPr marL="1371600" algn="l" defTabSz="914400" rtl="0" eaLnBrk="1" latinLnBrk="0" hangingPunct="1">
                        <a:defRPr sz="1800" kern="1200">
                          <a:solidFill>
                            <a:schemeClr val="dk1"/>
                          </a:solidFill>
                          <a:latin typeface="Arial" panose="020B0604020202020204"/>
                          <a:ea typeface="微软雅黑" panose="020B0503020204020204" charset="-122"/>
                        </a:defRPr>
                      </a:lvl4pPr>
                      <a:lvl5pPr marL="1828800" algn="l" defTabSz="914400" rtl="0" eaLnBrk="1" latinLnBrk="0" hangingPunct="1">
                        <a:defRPr sz="1800" kern="1200">
                          <a:solidFill>
                            <a:schemeClr val="dk1"/>
                          </a:solidFill>
                          <a:latin typeface="Arial" panose="020B0604020202020204"/>
                          <a:ea typeface="微软雅黑" panose="020B0503020204020204" charset="-122"/>
                        </a:defRPr>
                      </a:lvl5pPr>
                      <a:lvl6pPr marL="2286000" algn="l" defTabSz="914400" rtl="0" eaLnBrk="1" latinLnBrk="0" hangingPunct="1">
                        <a:defRPr sz="1800" kern="1200">
                          <a:solidFill>
                            <a:schemeClr val="dk1"/>
                          </a:solidFill>
                          <a:latin typeface="Arial" panose="020B0604020202020204"/>
                          <a:ea typeface="微软雅黑" panose="020B0503020204020204" charset="-122"/>
                        </a:defRPr>
                      </a:lvl6pPr>
                      <a:lvl7pPr marL="2743200" algn="l" defTabSz="914400" rtl="0" eaLnBrk="1" latinLnBrk="0" hangingPunct="1">
                        <a:defRPr sz="1800" kern="1200">
                          <a:solidFill>
                            <a:schemeClr val="dk1"/>
                          </a:solidFill>
                          <a:latin typeface="Arial" panose="020B0604020202020204"/>
                          <a:ea typeface="微软雅黑" panose="020B0503020204020204" charset="-122"/>
                        </a:defRPr>
                      </a:lvl7pPr>
                      <a:lvl8pPr marL="3200400" algn="l" defTabSz="914400" rtl="0" eaLnBrk="1" latinLnBrk="0" hangingPunct="1">
                        <a:defRPr sz="1800" kern="1200">
                          <a:solidFill>
                            <a:schemeClr val="dk1"/>
                          </a:solidFill>
                          <a:latin typeface="Arial" panose="020B0604020202020204"/>
                          <a:ea typeface="微软雅黑" panose="020B0503020204020204" charset="-122"/>
                        </a:defRPr>
                      </a:lvl8pPr>
                      <a:lvl9pPr marL="3657600" algn="l" defTabSz="914400" rtl="0" eaLnBrk="1" latinLnBrk="0" hangingPunct="1">
                        <a:defRPr sz="1800" kern="1200">
                          <a:solidFill>
                            <a:schemeClr val="dk1"/>
                          </a:solidFill>
                          <a:latin typeface="Arial" panose="020B0604020202020204"/>
                          <a:ea typeface="微软雅黑" panose="020B0503020204020204" charset="-122"/>
                        </a:defRPr>
                      </a:lvl9pPr>
                    </a:lstStyle>
                    <a:p>
                      <a:pPr algn="l"/>
                      <a:r>
                        <a:rPr lang="en-US" altLang="zh-CN"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 </a:t>
                      </a:r>
                      <a: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熄灭：强震仪无电源。</a:t>
                      </a:r>
                      <a:b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br>
                      <a:r>
                        <a:rPr lang="en-US" altLang="zh-CN"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 </a:t>
                      </a:r>
                      <a: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闪烁黄色：强震仪正在启动（关机时为反向顺序）。</a:t>
                      </a:r>
                      <a:b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br>
                      <a:r>
                        <a:rPr lang="en-US" altLang="zh-CN"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 </a:t>
                      </a:r>
                      <a: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闪烁绿色：强震仪已通电。</a:t>
                      </a:r>
                      <a:b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br>
                      <a:r>
                        <a:rPr lang="en-US" altLang="zh-CN"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 </a:t>
                      </a:r>
                      <a: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闪烁红色：按下强制开机按钮，绕过电源阈值设置开机</a:t>
                      </a:r>
                    </a:p>
                  </a:txBody>
                  <a:tcPr marL="159455" marR="159455" marT="79727" marB="79727"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096E6">
                        <a:tint val="40000"/>
                      </a:srgbClr>
                    </a:solidFill>
                  </a:tcPr>
                </a:tc>
                <a:extLst>
                  <a:ext uri="{0D108BD9-81ED-4DB2-BD59-A6C34878D82A}">
                    <a16:rowId xmlns:a16="http://schemas.microsoft.com/office/drawing/2014/main" val="10001"/>
                  </a:ext>
                </a:extLst>
              </a:tr>
              <a:tr h="1873831">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100" b="1" kern="100" dirty="0">
                          <a:solidFill>
                            <a:schemeClr val="bg1"/>
                          </a:solidFill>
                          <a:effectLst/>
                        </a:rPr>
                        <a:t>Status</a:t>
                      </a:r>
                      <a:endParaRPr lang="zh-CN" altLang="en-US" sz="1100" b="1" kern="10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159455" marR="159455" marT="79727" marB="79727"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6096E6"/>
                    </a:solidFill>
                  </a:tcPr>
                </a:tc>
                <a:tc>
                  <a:txBody>
                    <a:bodyPr/>
                    <a:lstStyle/>
                    <a:p>
                      <a:pPr algn="l"/>
                      <a:r>
                        <a:rPr lang="en-US" altLang="zh-CN"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 </a:t>
                      </a:r>
                      <a: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熄灭：强震仪</a:t>
                      </a:r>
                      <a:r>
                        <a:rPr lang="en-US" altLang="zh-CN"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 </a:t>
                      </a:r>
                      <a: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已关机。</a:t>
                      </a:r>
                      <a:b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br>
                      <a:r>
                        <a:rPr lang="en-US" altLang="zh-CN"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 </a:t>
                      </a:r>
                      <a: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常亮红色：初始开机状态。</a:t>
                      </a:r>
                      <a:b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br>
                      <a:r>
                        <a:rPr lang="en-US" altLang="zh-CN"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 </a:t>
                      </a:r>
                      <a: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闪烁黄色：强震仪</a:t>
                      </a:r>
                      <a:r>
                        <a:rPr lang="en-US" altLang="zh-CN"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 </a:t>
                      </a:r>
                      <a: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正在启动并检查内部系统。</a:t>
                      </a:r>
                      <a:b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br>
                      <a:r>
                        <a:rPr lang="en-US" altLang="zh-CN"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 </a:t>
                      </a:r>
                      <a: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闪烁绿色：强震仪</a:t>
                      </a:r>
                      <a:r>
                        <a:rPr lang="en-US" altLang="zh-CN"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 </a:t>
                      </a:r>
                      <a: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运行正常。</a:t>
                      </a:r>
                      <a:b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br>
                      <a:r>
                        <a:rPr lang="en-US" altLang="zh-CN"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 </a:t>
                      </a:r>
                      <a: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闪烁红色：存在故障或问题，如 </a:t>
                      </a:r>
                      <a:r>
                        <a:rPr lang="en-US" altLang="zh-CN"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GPS </a:t>
                      </a:r>
                      <a: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接收器未锁定、</a:t>
                      </a:r>
                      <a:r>
                        <a:rPr lang="en-US" altLang="zh-CN"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SD </a:t>
                      </a:r>
                      <a: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卡异常、配置未提交、固件状态不佳、内部存储状态异常等</a:t>
                      </a:r>
                    </a:p>
                  </a:txBody>
                  <a:tcPr marL="159455" marR="159455" marT="79727" marB="79727"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6096E6">
                        <a:tint val="20000"/>
                      </a:srgbClr>
                    </a:solidFill>
                  </a:tcPr>
                </a:tc>
                <a:extLst>
                  <a:ext uri="{0D108BD9-81ED-4DB2-BD59-A6C34878D82A}">
                    <a16:rowId xmlns:a16="http://schemas.microsoft.com/office/drawing/2014/main" val="10002"/>
                  </a:ext>
                </a:extLst>
              </a:tr>
              <a:tr h="1304388">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000" b="1" kern="100" dirty="0">
                          <a:solidFill>
                            <a:schemeClr val="bg1"/>
                          </a:solidFill>
                          <a:effectLst/>
                        </a:rPr>
                        <a:t>Link</a:t>
                      </a:r>
                      <a:endParaRPr lang="zh-CN" altLang="en-US" sz="800" b="1" kern="10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159455" marR="159455" marT="79727" marB="79727"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6096E6"/>
                    </a:solidFill>
                  </a:tcPr>
                </a:tc>
                <a:tc>
                  <a:txBody>
                    <a:bodyPr/>
                    <a:lstStyle/>
                    <a:p>
                      <a:pPr algn="l"/>
                      <a:r>
                        <a:rPr lang="en-US" altLang="zh-CN"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 </a:t>
                      </a:r>
                      <a: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熄灭：无以太网电缆连接或设备已关机。</a:t>
                      </a:r>
                      <a:b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br>
                      <a:r>
                        <a:rPr lang="en-US" altLang="zh-CN"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 </a:t>
                      </a:r>
                      <a: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常亮绿色：以太网电缆连接已建立。</a:t>
                      </a:r>
                      <a:b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br>
                      <a:r>
                        <a:rPr lang="en-US" altLang="zh-CN"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 </a:t>
                      </a:r>
                      <a: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闪烁绿色 </a:t>
                      </a:r>
                      <a:r>
                        <a:rPr lang="en-US" altLang="zh-CN"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 </a:t>
                      </a:r>
                      <a: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黄色：通过以太网链路传输或接收数据。</a:t>
                      </a:r>
                      <a:b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br>
                      <a:r>
                        <a:rPr lang="en-US" altLang="zh-CN"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 </a:t>
                      </a:r>
                      <a: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闪烁绿色：以太网链路连接已建立</a:t>
                      </a:r>
                    </a:p>
                  </a:txBody>
                  <a:tcPr marL="159455" marR="159455" marT="79727" marB="79727"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6096E6">
                        <a:tint val="20000"/>
                      </a:srgbClr>
                    </a:solidFill>
                  </a:tcPr>
                </a:tc>
                <a:extLst>
                  <a:ext uri="{0D108BD9-81ED-4DB2-BD59-A6C34878D82A}">
                    <a16:rowId xmlns:a16="http://schemas.microsoft.com/office/drawing/2014/main" val="10003"/>
                  </a:ext>
                </a:extLst>
              </a:tr>
            </a:tbl>
          </a:graphicData>
        </a:graphic>
      </p:graphicFrame>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838118842"/>
              </p:ext>
            </p:extLst>
          </p:nvPr>
        </p:nvGraphicFramePr>
        <p:xfrm>
          <a:off x="180407" y="1241571"/>
          <a:ext cx="11831186" cy="3807736"/>
        </p:xfrm>
        <a:graphic>
          <a:graphicData uri="http://schemas.openxmlformats.org/drawingml/2006/table">
            <a:tbl>
              <a:tblPr firstRow="1" firstCol="1" bandRow="1"/>
              <a:tblGrid>
                <a:gridCol w="3320769">
                  <a:extLst>
                    <a:ext uri="{9D8B030D-6E8A-4147-A177-3AD203B41FA5}">
                      <a16:colId xmlns:a16="http://schemas.microsoft.com/office/drawing/2014/main" val="20000"/>
                    </a:ext>
                  </a:extLst>
                </a:gridCol>
                <a:gridCol w="8510417">
                  <a:extLst>
                    <a:ext uri="{9D8B030D-6E8A-4147-A177-3AD203B41FA5}">
                      <a16:colId xmlns:a16="http://schemas.microsoft.com/office/drawing/2014/main" val="20001"/>
                    </a:ext>
                  </a:extLst>
                </a:gridCol>
              </a:tblGrid>
              <a:tr h="312670">
                <a:tc>
                  <a:txBody>
                    <a:bodyPr/>
                    <a:lstStyle>
                      <a:lvl1pPr marL="0" algn="l" defTabSz="914400" rtl="0" eaLnBrk="1" latinLnBrk="0" hangingPunct="1">
                        <a:defRPr sz="1800" b="1" kern="1200">
                          <a:solidFill>
                            <a:schemeClr val="lt1"/>
                          </a:solidFill>
                          <a:latin typeface="Arial" panose="020B0604020202020204"/>
                          <a:ea typeface="微软雅黑" panose="020B0503020204020204" charset="-122"/>
                        </a:defRPr>
                      </a:lvl1pPr>
                      <a:lvl2pPr marL="457200" algn="l" defTabSz="914400" rtl="0" eaLnBrk="1" latinLnBrk="0" hangingPunct="1">
                        <a:defRPr sz="1800" b="1" kern="1200">
                          <a:solidFill>
                            <a:schemeClr val="lt1"/>
                          </a:solidFill>
                          <a:latin typeface="Arial" panose="020B0604020202020204"/>
                          <a:ea typeface="微软雅黑" panose="020B0503020204020204" charset="-122"/>
                        </a:defRPr>
                      </a:lvl2pPr>
                      <a:lvl3pPr marL="914400" algn="l" defTabSz="914400" rtl="0" eaLnBrk="1" latinLnBrk="0" hangingPunct="1">
                        <a:defRPr sz="1800" b="1" kern="1200">
                          <a:solidFill>
                            <a:schemeClr val="lt1"/>
                          </a:solidFill>
                          <a:latin typeface="Arial" panose="020B0604020202020204"/>
                          <a:ea typeface="微软雅黑" panose="020B0503020204020204" charset="-122"/>
                        </a:defRPr>
                      </a:lvl3pPr>
                      <a:lvl4pPr marL="1371600" algn="l" defTabSz="914400" rtl="0" eaLnBrk="1" latinLnBrk="0" hangingPunct="1">
                        <a:defRPr sz="1800" b="1" kern="1200">
                          <a:solidFill>
                            <a:schemeClr val="lt1"/>
                          </a:solidFill>
                          <a:latin typeface="Arial" panose="020B0604020202020204"/>
                          <a:ea typeface="微软雅黑" panose="020B0503020204020204" charset="-122"/>
                        </a:defRPr>
                      </a:lvl4pPr>
                      <a:lvl5pPr marL="1828800" algn="l" defTabSz="914400" rtl="0" eaLnBrk="1" latinLnBrk="0" hangingPunct="1">
                        <a:defRPr sz="1800" b="1" kern="1200">
                          <a:solidFill>
                            <a:schemeClr val="lt1"/>
                          </a:solidFill>
                          <a:latin typeface="Arial" panose="020B0604020202020204"/>
                          <a:ea typeface="微软雅黑" panose="020B0503020204020204" charset="-122"/>
                        </a:defRPr>
                      </a:lvl5pPr>
                      <a:lvl6pPr marL="2286000" algn="l" defTabSz="914400" rtl="0" eaLnBrk="1" latinLnBrk="0" hangingPunct="1">
                        <a:defRPr sz="1800" b="1" kern="1200">
                          <a:solidFill>
                            <a:schemeClr val="lt1"/>
                          </a:solidFill>
                          <a:latin typeface="Arial" panose="020B0604020202020204"/>
                          <a:ea typeface="微软雅黑" panose="020B0503020204020204" charset="-122"/>
                        </a:defRPr>
                      </a:lvl6pPr>
                      <a:lvl7pPr marL="2743200" algn="l" defTabSz="914400" rtl="0" eaLnBrk="1" latinLnBrk="0" hangingPunct="1">
                        <a:defRPr sz="1800" b="1" kern="1200">
                          <a:solidFill>
                            <a:schemeClr val="lt1"/>
                          </a:solidFill>
                          <a:latin typeface="Arial" panose="020B0604020202020204"/>
                          <a:ea typeface="微软雅黑" panose="020B0503020204020204" charset="-122"/>
                        </a:defRPr>
                      </a:lvl7pPr>
                      <a:lvl8pPr marL="3200400" algn="l" defTabSz="914400" rtl="0" eaLnBrk="1" latinLnBrk="0" hangingPunct="1">
                        <a:defRPr sz="1800" b="1" kern="1200">
                          <a:solidFill>
                            <a:schemeClr val="lt1"/>
                          </a:solidFill>
                          <a:latin typeface="Arial" panose="020B0604020202020204"/>
                          <a:ea typeface="微软雅黑" panose="020B0503020204020204" charset="-122"/>
                        </a:defRPr>
                      </a:lvl8pPr>
                      <a:lvl9pPr marL="3657600" algn="l" defTabSz="914400" rtl="0" eaLnBrk="1" latinLnBrk="0" hangingPunct="1">
                        <a:defRPr sz="1800" b="1" kern="1200">
                          <a:solidFill>
                            <a:schemeClr val="lt1"/>
                          </a:solidFill>
                          <a:latin typeface="Arial" panose="020B0604020202020204"/>
                          <a:ea typeface="微软雅黑" panose="020B0503020204020204" charset="-122"/>
                        </a:defRPr>
                      </a:lvl9pPr>
                    </a:lstStyle>
                    <a:p>
                      <a:pPr algn="ctr"/>
                      <a:r>
                        <a:rPr lang="zh-CN" altLang="en-US" sz="1600" kern="100" dirty="0">
                          <a:effectLst/>
                          <a:latin typeface="等线" panose="02010600030101010101" pitchFamily="2" charset="-122"/>
                          <a:ea typeface="等线" panose="02010600030101010101" pitchFamily="2" charset="-122"/>
                          <a:cs typeface="Times New Roman" panose="02020603050405020304" pitchFamily="18" charset="0"/>
                        </a:rPr>
                        <a:t>指示灯名称</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159455" marR="159455" marT="79727" marB="79727"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6096E6"/>
                    </a:solidFill>
                  </a:tcPr>
                </a:tc>
                <a:tc>
                  <a:txBody>
                    <a:bodyPr/>
                    <a:lstStyle>
                      <a:lvl1pPr marL="0" algn="l" defTabSz="914400" rtl="0" eaLnBrk="1" latinLnBrk="0" hangingPunct="1">
                        <a:defRPr sz="1800" b="1" kern="1200">
                          <a:solidFill>
                            <a:schemeClr val="lt1"/>
                          </a:solidFill>
                          <a:latin typeface="Arial" panose="020B0604020202020204"/>
                          <a:ea typeface="微软雅黑" panose="020B0503020204020204" charset="-122"/>
                        </a:defRPr>
                      </a:lvl1pPr>
                      <a:lvl2pPr marL="457200" algn="l" defTabSz="914400" rtl="0" eaLnBrk="1" latinLnBrk="0" hangingPunct="1">
                        <a:defRPr sz="1800" b="1" kern="1200">
                          <a:solidFill>
                            <a:schemeClr val="lt1"/>
                          </a:solidFill>
                          <a:latin typeface="Arial" panose="020B0604020202020204"/>
                          <a:ea typeface="微软雅黑" panose="020B0503020204020204" charset="-122"/>
                        </a:defRPr>
                      </a:lvl2pPr>
                      <a:lvl3pPr marL="914400" algn="l" defTabSz="914400" rtl="0" eaLnBrk="1" latinLnBrk="0" hangingPunct="1">
                        <a:defRPr sz="1800" b="1" kern="1200">
                          <a:solidFill>
                            <a:schemeClr val="lt1"/>
                          </a:solidFill>
                          <a:latin typeface="Arial" panose="020B0604020202020204"/>
                          <a:ea typeface="微软雅黑" panose="020B0503020204020204" charset="-122"/>
                        </a:defRPr>
                      </a:lvl3pPr>
                      <a:lvl4pPr marL="1371600" algn="l" defTabSz="914400" rtl="0" eaLnBrk="1" latinLnBrk="0" hangingPunct="1">
                        <a:defRPr sz="1800" b="1" kern="1200">
                          <a:solidFill>
                            <a:schemeClr val="lt1"/>
                          </a:solidFill>
                          <a:latin typeface="Arial" panose="020B0604020202020204"/>
                          <a:ea typeface="微软雅黑" panose="020B0503020204020204" charset="-122"/>
                        </a:defRPr>
                      </a:lvl4pPr>
                      <a:lvl5pPr marL="1828800" algn="l" defTabSz="914400" rtl="0" eaLnBrk="1" latinLnBrk="0" hangingPunct="1">
                        <a:defRPr sz="1800" b="1" kern="1200">
                          <a:solidFill>
                            <a:schemeClr val="lt1"/>
                          </a:solidFill>
                          <a:latin typeface="Arial" panose="020B0604020202020204"/>
                          <a:ea typeface="微软雅黑" panose="020B0503020204020204" charset="-122"/>
                        </a:defRPr>
                      </a:lvl5pPr>
                      <a:lvl6pPr marL="2286000" algn="l" defTabSz="914400" rtl="0" eaLnBrk="1" latinLnBrk="0" hangingPunct="1">
                        <a:defRPr sz="1800" b="1" kern="1200">
                          <a:solidFill>
                            <a:schemeClr val="lt1"/>
                          </a:solidFill>
                          <a:latin typeface="Arial" panose="020B0604020202020204"/>
                          <a:ea typeface="微软雅黑" panose="020B0503020204020204" charset="-122"/>
                        </a:defRPr>
                      </a:lvl6pPr>
                      <a:lvl7pPr marL="2743200" algn="l" defTabSz="914400" rtl="0" eaLnBrk="1" latinLnBrk="0" hangingPunct="1">
                        <a:defRPr sz="1800" b="1" kern="1200">
                          <a:solidFill>
                            <a:schemeClr val="lt1"/>
                          </a:solidFill>
                          <a:latin typeface="Arial" panose="020B0604020202020204"/>
                          <a:ea typeface="微软雅黑" panose="020B0503020204020204" charset="-122"/>
                        </a:defRPr>
                      </a:lvl7pPr>
                      <a:lvl8pPr marL="3200400" algn="l" defTabSz="914400" rtl="0" eaLnBrk="1" latinLnBrk="0" hangingPunct="1">
                        <a:defRPr sz="1800" b="1" kern="1200">
                          <a:solidFill>
                            <a:schemeClr val="lt1"/>
                          </a:solidFill>
                          <a:latin typeface="Arial" panose="020B0604020202020204"/>
                          <a:ea typeface="微软雅黑" panose="020B0503020204020204" charset="-122"/>
                        </a:defRPr>
                      </a:lvl8pPr>
                      <a:lvl9pPr marL="3657600" algn="l" defTabSz="914400" rtl="0" eaLnBrk="1" latinLnBrk="0" hangingPunct="1">
                        <a:defRPr sz="1800" b="1" kern="1200">
                          <a:solidFill>
                            <a:schemeClr val="lt1"/>
                          </a:solidFill>
                          <a:latin typeface="Arial" panose="020B0604020202020204"/>
                          <a:ea typeface="微软雅黑" panose="020B0503020204020204" charset="-122"/>
                        </a:defRPr>
                      </a:lvl9pPr>
                    </a:lstStyle>
                    <a:p>
                      <a:pPr algn="ctr"/>
                      <a:r>
                        <a:rPr lang="zh-CN" altLang="en-US" sz="1600" kern="100" dirty="0">
                          <a:effectLst/>
                          <a:latin typeface="等线" panose="02010600030101010101" pitchFamily="2" charset="-122"/>
                          <a:ea typeface="等线" panose="02010600030101010101" pitchFamily="2" charset="-122"/>
                          <a:cs typeface="Times New Roman" panose="02020603050405020304" pitchFamily="18" charset="0"/>
                        </a:rPr>
                        <a:t>功能描述</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159455" marR="159455" marT="79727" marB="79727"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6096E6"/>
                    </a:solidFill>
                  </a:tcPr>
                </a:tc>
                <a:extLst>
                  <a:ext uri="{0D108BD9-81ED-4DB2-BD59-A6C34878D82A}">
                    <a16:rowId xmlns:a16="http://schemas.microsoft.com/office/drawing/2014/main" val="10000"/>
                  </a:ext>
                </a:extLst>
              </a:tr>
              <a:tr h="190523">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000" b="1" kern="100" dirty="0">
                          <a:solidFill>
                            <a:schemeClr val="bg1"/>
                          </a:solidFill>
                          <a:effectLst/>
                          <a:latin typeface="+mn-lt"/>
                          <a:ea typeface="+mn-ea"/>
                          <a:cs typeface="+mn-cs"/>
                        </a:rPr>
                        <a:t>Time</a:t>
                      </a:r>
                      <a:endParaRPr lang="zh-CN" altLang="en-US" sz="1000" b="1" kern="100" dirty="0">
                        <a:solidFill>
                          <a:schemeClr val="bg1"/>
                        </a:solidFill>
                        <a:effectLst/>
                        <a:latin typeface="+mn-lt"/>
                        <a:ea typeface="+mn-ea"/>
                        <a:cs typeface="+mn-cs"/>
                      </a:endParaRPr>
                    </a:p>
                  </a:txBody>
                  <a:tcPr marL="159455" marR="159455" marT="79727" marB="79727"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6096E6"/>
                    </a:solidFill>
                  </a:tcPr>
                </a:tc>
                <a:tc>
                  <a:txBody>
                    <a:bodyPr/>
                    <a:lstStyle>
                      <a:lvl1pPr marL="0" algn="l" defTabSz="914400" rtl="0" eaLnBrk="1" latinLnBrk="0" hangingPunct="1">
                        <a:defRPr sz="1800" kern="1200">
                          <a:solidFill>
                            <a:schemeClr val="dk1"/>
                          </a:solidFill>
                          <a:latin typeface="Arial" panose="020B0604020202020204"/>
                          <a:ea typeface="微软雅黑" panose="020B0503020204020204" charset="-122"/>
                        </a:defRPr>
                      </a:lvl1pPr>
                      <a:lvl2pPr marL="457200" algn="l" defTabSz="914400" rtl="0" eaLnBrk="1" latinLnBrk="0" hangingPunct="1">
                        <a:defRPr sz="1800" kern="1200">
                          <a:solidFill>
                            <a:schemeClr val="dk1"/>
                          </a:solidFill>
                          <a:latin typeface="Arial" panose="020B0604020202020204"/>
                          <a:ea typeface="微软雅黑" panose="020B0503020204020204" charset="-122"/>
                        </a:defRPr>
                      </a:lvl2pPr>
                      <a:lvl3pPr marL="914400" algn="l" defTabSz="914400" rtl="0" eaLnBrk="1" latinLnBrk="0" hangingPunct="1">
                        <a:defRPr sz="1800" kern="1200">
                          <a:solidFill>
                            <a:schemeClr val="dk1"/>
                          </a:solidFill>
                          <a:latin typeface="Arial" panose="020B0604020202020204"/>
                          <a:ea typeface="微软雅黑" panose="020B0503020204020204" charset="-122"/>
                        </a:defRPr>
                      </a:lvl3pPr>
                      <a:lvl4pPr marL="1371600" algn="l" defTabSz="914400" rtl="0" eaLnBrk="1" latinLnBrk="0" hangingPunct="1">
                        <a:defRPr sz="1800" kern="1200">
                          <a:solidFill>
                            <a:schemeClr val="dk1"/>
                          </a:solidFill>
                          <a:latin typeface="Arial" panose="020B0604020202020204"/>
                          <a:ea typeface="微软雅黑" panose="020B0503020204020204" charset="-122"/>
                        </a:defRPr>
                      </a:lvl4pPr>
                      <a:lvl5pPr marL="1828800" algn="l" defTabSz="914400" rtl="0" eaLnBrk="1" latinLnBrk="0" hangingPunct="1">
                        <a:defRPr sz="1800" kern="1200">
                          <a:solidFill>
                            <a:schemeClr val="dk1"/>
                          </a:solidFill>
                          <a:latin typeface="Arial" panose="020B0604020202020204"/>
                          <a:ea typeface="微软雅黑" panose="020B0503020204020204" charset="-122"/>
                        </a:defRPr>
                      </a:lvl5pPr>
                      <a:lvl6pPr marL="2286000" algn="l" defTabSz="914400" rtl="0" eaLnBrk="1" latinLnBrk="0" hangingPunct="1">
                        <a:defRPr sz="1800" kern="1200">
                          <a:solidFill>
                            <a:schemeClr val="dk1"/>
                          </a:solidFill>
                          <a:latin typeface="Arial" panose="020B0604020202020204"/>
                          <a:ea typeface="微软雅黑" panose="020B0503020204020204" charset="-122"/>
                        </a:defRPr>
                      </a:lvl6pPr>
                      <a:lvl7pPr marL="2743200" algn="l" defTabSz="914400" rtl="0" eaLnBrk="1" latinLnBrk="0" hangingPunct="1">
                        <a:defRPr sz="1800" kern="1200">
                          <a:solidFill>
                            <a:schemeClr val="dk1"/>
                          </a:solidFill>
                          <a:latin typeface="Arial" panose="020B0604020202020204"/>
                          <a:ea typeface="微软雅黑" panose="020B0503020204020204" charset="-122"/>
                        </a:defRPr>
                      </a:lvl7pPr>
                      <a:lvl8pPr marL="3200400" algn="l" defTabSz="914400" rtl="0" eaLnBrk="1" latinLnBrk="0" hangingPunct="1">
                        <a:defRPr sz="1800" kern="1200">
                          <a:solidFill>
                            <a:schemeClr val="dk1"/>
                          </a:solidFill>
                          <a:latin typeface="Arial" panose="020B0604020202020204"/>
                          <a:ea typeface="微软雅黑" panose="020B0503020204020204" charset="-122"/>
                        </a:defRPr>
                      </a:lvl8pPr>
                      <a:lvl9pPr marL="3657600" algn="l" defTabSz="914400" rtl="0" eaLnBrk="1" latinLnBrk="0" hangingPunct="1">
                        <a:defRPr sz="1800" kern="1200">
                          <a:solidFill>
                            <a:schemeClr val="dk1"/>
                          </a:solidFill>
                          <a:latin typeface="Arial" panose="020B0604020202020204"/>
                          <a:ea typeface="微软雅黑" panose="020B0503020204020204" charset="-122"/>
                        </a:defRPr>
                      </a:lvl9pPr>
                    </a:lstStyle>
                    <a:p>
                      <a:pPr algn="l"/>
                      <a:r>
                        <a:rPr lang="en-US" altLang="zh-CN"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 </a:t>
                      </a:r>
                      <a: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熄灭：强震仪</a:t>
                      </a:r>
                      <a:r>
                        <a:rPr lang="en-US" altLang="zh-CN"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 </a:t>
                      </a:r>
                      <a: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已关机。</a:t>
                      </a:r>
                      <a:b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br>
                      <a:r>
                        <a:rPr lang="en-US" altLang="zh-CN"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 </a:t>
                      </a:r>
                      <a: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闪烁黄色：</a:t>
                      </a:r>
                      <a:r>
                        <a:rPr lang="en-US" altLang="zh-CN"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GPS </a:t>
                      </a:r>
                      <a: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接收器正在初始化并尝试锁定。</a:t>
                      </a:r>
                      <a:b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br>
                      <a:r>
                        <a:rPr lang="en-US" altLang="zh-CN"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 </a:t>
                      </a:r>
                      <a: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闪烁绿色：强震仪</a:t>
                      </a:r>
                      <a:r>
                        <a:rPr lang="en-US" altLang="zh-CN"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 </a:t>
                      </a:r>
                      <a: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已同步到准确时间，</a:t>
                      </a:r>
                      <a:r>
                        <a:rPr lang="en-US" altLang="zh-CN"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PLL </a:t>
                      </a:r>
                      <a: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锁定，</a:t>
                      </a:r>
                      <a:r>
                        <a:rPr lang="en-US" altLang="zh-CN"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PTP </a:t>
                      </a:r>
                      <a: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主设备可见。</a:t>
                      </a:r>
                      <a:b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br>
                      <a:r>
                        <a:rPr lang="en-US" altLang="zh-CN"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 </a:t>
                      </a:r>
                      <a: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闪烁红色：</a:t>
                      </a:r>
                      <a:r>
                        <a:rPr lang="en-US" altLang="zh-CN"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GPS </a:t>
                      </a:r>
                      <a: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接收器未锁定，时间不确定性 </a:t>
                      </a:r>
                      <a:r>
                        <a:rPr lang="en-US" altLang="zh-CN"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&gt; 100μs</a:t>
                      </a:r>
                      <a: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，且 </a:t>
                      </a:r>
                      <a:r>
                        <a:rPr lang="en-US" altLang="zh-CN"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GPS </a:t>
                      </a:r>
                      <a: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初始化阶段已过；或无 </a:t>
                      </a:r>
                      <a:r>
                        <a:rPr lang="en-US" altLang="zh-CN"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GPS </a:t>
                      </a:r>
                      <a: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天线连接、天线未通电、天线视野不佳</a:t>
                      </a:r>
                    </a:p>
                  </a:txBody>
                  <a:tcPr marL="159455" marR="159455" marT="79727" marB="79727"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6096E6">
                        <a:tint val="20000"/>
                      </a:srgbClr>
                    </a:solidFill>
                  </a:tcPr>
                </a:tc>
                <a:extLst>
                  <a:ext uri="{0D108BD9-81ED-4DB2-BD59-A6C34878D82A}">
                    <a16:rowId xmlns:a16="http://schemas.microsoft.com/office/drawing/2014/main" val="10004"/>
                  </a:ext>
                </a:extLst>
              </a:tr>
              <a:tr h="757371">
                <a:tc>
                  <a:txBody>
                    <a:bodyPr/>
                    <a:lstStyle/>
                    <a:p>
                      <a:pPr marL="0" algn="ctr" defTabSz="914400" rtl="0" eaLnBrk="1" latinLnBrk="0" hangingPunct="1"/>
                      <a:r>
                        <a:rPr lang="en-US" altLang="zh-CN" sz="1100" b="1" kern="100" dirty="0">
                          <a:solidFill>
                            <a:schemeClr val="bg1"/>
                          </a:solidFill>
                          <a:effectLst/>
                          <a:latin typeface="+mn-lt"/>
                          <a:ea typeface="+mn-ea"/>
                          <a:cs typeface="+mn-cs"/>
                        </a:rPr>
                        <a:t>Media</a:t>
                      </a:r>
                      <a:endParaRPr lang="zh-CN" altLang="en-US" sz="1100" b="1" kern="100" dirty="0">
                        <a:solidFill>
                          <a:schemeClr val="bg1"/>
                        </a:solidFill>
                        <a:effectLst/>
                        <a:latin typeface="+mn-lt"/>
                        <a:ea typeface="+mn-ea"/>
                        <a:cs typeface="+mn-cs"/>
                      </a:endParaRPr>
                    </a:p>
                  </a:txBody>
                  <a:tcPr marL="159455" marR="159455" marT="79727" marB="79727"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6096E6"/>
                    </a:solidFill>
                  </a:tcPr>
                </a:tc>
                <a:tc>
                  <a:txBody>
                    <a:bodyPr/>
                    <a:lstStyle/>
                    <a:p>
                      <a:pPr algn="l"/>
                      <a:r>
                        <a:rPr lang="en-US" altLang="zh-CN"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a:t>
                      </a:r>
                      <a: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熄灭相关信息见事件数据存档和连续数据存档部分。</a:t>
                      </a:r>
                      <a:b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br>
                      <a:r>
                        <a:rPr lang="en-US" altLang="zh-CN"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 </a:t>
                      </a:r>
                      <a: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闪烁黄色：正在检查</a:t>
                      </a:r>
                      <a:r>
                        <a:rPr lang="en-US" altLang="zh-CN"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SD</a:t>
                      </a:r>
                      <a: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状态。</a:t>
                      </a:r>
                      <a:b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br>
                      <a:r>
                        <a:rPr lang="en-US" altLang="zh-CN"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 </a:t>
                      </a:r>
                      <a: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闪烁绿色：</a:t>
                      </a:r>
                      <a:r>
                        <a:rPr lang="en-US" altLang="zh-CN"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SD </a:t>
                      </a:r>
                      <a: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卡正在存档数据或准备存档数据。</a:t>
                      </a:r>
                      <a:b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br>
                      <a:r>
                        <a:rPr lang="en-US" altLang="zh-CN"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 </a:t>
                      </a:r>
                      <a: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闪烁红色：</a:t>
                      </a:r>
                      <a:r>
                        <a:rPr lang="en-US" altLang="zh-CN"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SD </a:t>
                      </a:r>
                      <a: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卡缺失、已满且数据存档功能启用、正在修复或格式化</a:t>
                      </a:r>
                    </a:p>
                  </a:txBody>
                  <a:tcPr marL="159455" marR="159455" marT="79727" marB="79727"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6096E6">
                        <a:tint val="40000"/>
                      </a:srgbClr>
                    </a:solidFill>
                  </a:tcPr>
                </a:tc>
                <a:extLst>
                  <a:ext uri="{0D108BD9-81ED-4DB2-BD59-A6C34878D82A}">
                    <a16:rowId xmlns:a16="http://schemas.microsoft.com/office/drawing/2014/main" val="10005"/>
                  </a:ext>
                </a:extLst>
              </a:tr>
              <a:tr h="707646">
                <a:tc>
                  <a:txBody>
                    <a:bodyPr/>
                    <a:lstStyle/>
                    <a:p>
                      <a:pPr marL="0" algn="ctr" defTabSz="914400" rtl="0" eaLnBrk="1" latinLnBrk="0" hangingPunct="1"/>
                      <a:r>
                        <a:rPr lang="en-US" altLang="zh-CN" sz="1100" b="1" kern="100" dirty="0">
                          <a:solidFill>
                            <a:schemeClr val="bg1"/>
                          </a:solidFill>
                          <a:effectLst/>
                          <a:latin typeface="+mn-lt"/>
                          <a:ea typeface="+mn-ea"/>
                          <a:cs typeface="+mn-cs"/>
                        </a:rPr>
                        <a:t>Event</a:t>
                      </a:r>
                      <a:endParaRPr lang="zh-CN" altLang="en-US" sz="1100" b="1" kern="100" dirty="0">
                        <a:solidFill>
                          <a:schemeClr val="bg1"/>
                        </a:solidFill>
                        <a:effectLst/>
                        <a:latin typeface="+mn-lt"/>
                        <a:ea typeface="+mn-ea"/>
                        <a:cs typeface="+mn-cs"/>
                      </a:endParaRPr>
                    </a:p>
                  </a:txBody>
                  <a:tcPr marL="159455" marR="159455" marT="79727" marB="79727"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6096E6"/>
                    </a:solidFill>
                  </a:tcPr>
                </a:tc>
                <a:tc>
                  <a:txBody>
                    <a:bodyPr/>
                    <a:lstStyle/>
                    <a:p>
                      <a:pPr algn="l"/>
                      <a: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 熄灭：无事件记录或未检测到 </a:t>
                      </a:r>
                      <a:r>
                        <a:rPr lang="en-US" altLang="zh-CN"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SD </a:t>
                      </a:r>
                      <a: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卡。</a:t>
                      </a:r>
                      <a:b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br>
                      <a:r>
                        <a:rPr lang="en-US" altLang="zh-CN"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 </a:t>
                      </a:r>
                      <a: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常亮绿色：正在检查 </a:t>
                      </a:r>
                      <a:r>
                        <a:rPr lang="en-US" altLang="zh-CN"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SD </a:t>
                      </a:r>
                      <a: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卡是否有事件。</a:t>
                      </a:r>
                      <a:b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br>
                      <a:r>
                        <a:rPr lang="en-US" altLang="zh-CN"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 </a:t>
                      </a:r>
                      <a: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闪烁绿色：至少有一个事件已记录到 </a:t>
                      </a:r>
                      <a:r>
                        <a:rPr lang="en-US" altLang="zh-CN"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SD </a:t>
                      </a:r>
                      <a: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卡</a:t>
                      </a:r>
                    </a:p>
                  </a:txBody>
                  <a:tcPr marL="159455" marR="159455" marT="79727" marB="79727"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6096E6">
                        <a:tint val="40000"/>
                      </a:srgb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42953876"/>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1401882244"/>
              </p:ext>
            </p:extLst>
          </p:nvPr>
        </p:nvGraphicFramePr>
        <p:xfrm>
          <a:off x="48258" y="1176850"/>
          <a:ext cx="12095483" cy="5137887"/>
        </p:xfrm>
        <a:graphic>
          <a:graphicData uri="http://schemas.openxmlformats.org/drawingml/2006/table">
            <a:tbl>
              <a:tblPr firstRow="1" firstCol="1" bandRow="1"/>
              <a:tblGrid>
                <a:gridCol w="3394952">
                  <a:extLst>
                    <a:ext uri="{9D8B030D-6E8A-4147-A177-3AD203B41FA5}">
                      <a16:colId xmlns:a16="http://schemas.microsoft.com/office/drawing/2014/main" val="20000"/>
                    </a:ext>
                  </a:extLst>
                </a:gridCol>
                <a:gridCol w="8700531">
                  <a:extLst>
                    <a:ext uri="{9D8B030D-6E8A-4147-A177-3AD203B41FA5}">
                      <a16:colId xmlns:a16="http://schemas.microsoft.com/office/drawing/2014/main" val="20001"/>
                    </a:ext>
                  </a:extLst>
                </a:gridCol>
              </a:tblGrid>
              <a:tr h="417058">
                <a:tc>
                  <a:txBody>
                    <a:bodyPr/>
                    <a:lstStyle>
                      <a:lvl1pPr marL="0" algn="l" defTabSz="914400" rtl="0" eaLnBrk="1" latinLnBrk="0" hangingPunct="1">
                        <a:defRPr sz="1800" b="1" kern="1200">
                          <a:solidFill>
                            <a:schemeClr val="lt1"/>
                          </a:solidFill>
                          <a:latin typeface="Arial" panose="020B0604020202020204"/>
                          <a:ea typeface="微软雅黑" panose="020B0503020204020204" charset="-122"/>
                        </a:defRPr>
                      </a:lvl1pPr>
                      <a:lvl2pPr marL="457200" algn="l" defTabSz="914400" rtl="0" eaLnBrk="1" latinLnBrk="0" hangingPunct="1">
                        <a:defRPr sz="1800" b="1" kern="1200">
                          <a:solidFill>
                            <a:schemeClr val="lt1"/>
                          </a:solidFill>
                          <a:latin typeface="Arial" panose="020B0604020202020204"/>
                          <a:ea typeface="微软雅黑" panose="020B0503020204020204" charset="-122"/>
                        </a:defRPr>
                      </a:lvl2pPr>
                      <a:lvl3pPr marL="914400" algn="l" defTabSz="914400" rtl="0" eaLnBrk="1" latinLnBrk="0" hangingPunct="1">
                        <a:defRPr sz="1800" b="1" kern="1200">
                          <a:solidFill>
                            <a:schemeClr val="lt1"/>
                          </a:solidFill>
                          <a:latin typeface="Arial" panose="020B0604020202020204"/>
                          <a:ea typeface="微软雅黑" panose="020B0503020204020204" charset="-122"/>
                        </a:defRPr>
                      </a:lvl3pPr>
                      <a:lvl4pPr marL="1371600" algn="l" defTabSz="914400" rtl="0" eaLnBrk="1" latinLnBrk="0" hangingPunct="1">
                        <a:defRPr sz="1800" b="1" kern="1200">
                          <a:solidFill>
                            <a:schemeClr val="lt1"/>
                          </a:solidFill>
                          <a:latin typeface="Arial" panose="020B0604020202020204"/>
                          <a:ea typeface="微软雅黑" panose="020B0503020204020204" charset="-122"/>
                        </a:defRPr>
                      </a:lvl4pPr>
                      <a:lvl5pPr marL="1828800" algn="l" defTabSz="914400" rtl="0" eaLnBrk="1" latinLnBrk="0" hangingPunct="1">
                        <a:defRPr sz="1800" b="1" kern="1200">
                          <a:solidFill>
                            <a:schemeClr val="lt1"/>
                          </a:solidFill>
                          <a:latin typeface="Arial" panose="020B0604020202020204"/>
                          <a:ea typeface="微软雅黑" panose="020B0503020204020204" charset="-122"/>
                        </a:defRPr>
                      </a:lvl5pPr>
                      <a:lvl6pPr marL="2286000" algn="l" defTabSz="914400" rtl="0" eaLnBrk="1" latinLnBrk="0" hangingPunct="1">
                        <a:defRPr sz="1800" b="1" kern="1200">
                          <a:solidFill>
                            <a:schemeClr val="lt1"/>
                          </a:solidFill>
                          <a:latin typeface="Arial" panose="020B0604020202020204"/>
                          <a:ea typeface="微软雅黑" panose="020B0503020204020204" charset="-122"/>
                        </a:defRPr>
                      </a:lvl6pPr>
                      <a:lvl7pPr marL="2743200" algn="l" defTabSz="914400" rtl="0" eaLnBrk="1" latinLnBrk="0" hangingPunct="1">
                        <a:defRPr sz="1800" b="1" kern="1200">
                          <a:solidFill>
                            <a:schemeClr val="lt1"/>
                          </a:solidFill>
                          <a:latin typeface="Arial" panose="020B0604020202020204"/>
                          <a:ea typeface="微软雅黑" panose="020B0503020204020204" charset="-122"/>
                        </a:defRPr>
                      </a:lvl7pPr>
                      <a:lvl8pPr marL="3200400" algn="l" defTabSz="914400" rtl="0" eaLnBrk="1" latinLnBrk="0" hangingPunct="1">
                        <a:defRPr sz="1800" b="1" kern="1200">
                          <a:solidFill>
                            <a:schemeClr val="lt1"/>
                          </a:solidFill>
                          <a:latin typeface="Arial" panose="020B0604020202020204"/>
                          <a:ea typeface="微软雅黑" panose="020B0503020204020204" charset="-122"/>
                        </a:defRPr>
                      </a:lvl8pPr>
                      <a:lvl9pPr marL="3657600" algn="l" defTabSz="914400" rtl="0" eaLnBrk="1" latinLnBrk="0" hangingPunct="1">
                        <a:defRPr sz="1800" b="1" kern="1200">
                          <a:solidFill>
                            <a:schemeClr val="lt1"/>
                          </a:solidFill>
                          <a:latin typeface="Arial" panose="020B0604020202020204"/>
                          <a:ea typeface="微软雅黑" panose="020B0503020204020204" charset="-122"/>
                        </a:defRPr>
                      </a:lvl9pPr>
                    </a:lstStyle>
                    <a:p>
                      <a:pPr algn="ctr"/>
                      <a:r>
                        <a:rPr lang="zh-CN" altLang="en-US" sz="1200" kern="100" dirty="0">
                          <a:effectLst/>
                          <a:latin typeface="等线" panose="02010600030101010101" pitchFamily="2" charset="-122"/>
                          <a:ea typeface="等线" panose="02010600030101010101" pitchFamily="2" charset="-122"/>
                          <a:cs typeface="Times New Roman" panose="02020603050405020304" pitchFamily="18" charset="0"/>
                        </a:rPr>
                        <a:t>指示灯名称</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159455" marR="159455" marT="79727" marB="79727"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6096E6"/>
                    </a:solidFill>
                  </a:tcPr>
                </a:tc>
                <a:tc>
                  <a:txBody>
                    <a:bodyPr/>
                    <a:lstStyle>
                      <a:lvl1pPr marL="0" algn="l" defTabSz="914400" rtl="0" eaLnBrk="1" latinLnBrk="0" hangingPunct="1">
                        <a:defRPr sz="1800" b="1" kern="1200">
                          <a:solidFill>
                            <a:schemeClr val="lt1"/>
                          </a:solidFill>
                          <a:latin typeface="Arial" panose="020B0604020202020204"/>
                          <a:ea typeface="微软雅黑" panose="020B0503020204020204" charset="-122"/>
                        </a:defRPr>
                      </a:lvl1pPr>
                      <a:lvl2pPr marL="457200" algn="l" defTabSz="914400" rtl="0" eaLnBrk="1" latinLnBrk="0" hangingPunct="1">
                        <a:defRPr sz="1800" b="1" kern="1200">
                          <a:solidFill>
                            <a:schemeClr val="lt1"/>
                          </a:solidFill>
                          <a:latin typeface="Arial" panose="020B0604020202020204"/>
                          <a:ea typeface="微软雅黑" panose="020B0503020204020204" charset="-122"/>
                        </a:defRPr>
                      </a:lvl2pPr>
                      <a:lvl3pPr marL="914400" algn="l" defTabSz="914400" rtl="0" eaLnBrk="1" latinLnBrk="0" hangingPunct="1">
                        <a:defRPr sz="1800" b="1" kern="1200">
                          <a:solidFill>
                            <a:schemeClr val="lt1"/>
                          </a:solidFill>
                          <a:latin typeface="Arial" panose="020B0604020202020204"/>
                          <a:ea typeface="微软雅黑" panose="020B0503020204020204" charset="-122"/>
                        </a:defRPr>
                      </a:lvl3pPr>
                      <a:lvl4pPr marL="1371600" algn="l" defTabSz="914400" rtl="0" eaLnBrk="1" latinLnBrk="0" hangingPunct="1">
                        <a:defRPr sz="1800" b="1" kern="1200">
                          <a:solidFill>
                            <a:schemeClr val="lt1"/>
                          </a:solidFill>
                          <a:latin typeface="Arial" panose="020B0604020202020204"/>
                          <a:ea typeface="微软雅黑" panose="020B0503020204020204" charset="-122"/>
                        </a:defRPr>
                      </a:lvl4pPr>
                      <a:lvl5pPr marL="1828800" algn="l" defTabSz="914400" rtl="0" eaLnBrk="1" latinLnBrk="0" hangingPunct="1">
                        <a:defRPr sz="1800" b="1" kern="1200">
                          <a:solidFill>
                            <a:schemeClr val="lt1"/>
                          </a:solidFill>
                          <a:latin typeface="Arial" panose="020B0604020202020204"/>
                          <a:ea typeface="微软雅黑" panose="020B0503020204020204" charset="-122"/>
                        </a:defRPr>
                      </a:lvl5pPr>
                      <a:lvl6pPr marL="2286000" algn="l" defTabSz="914400" rtl="0" eaLnBrk="1" latinLnBrk="0" hangingPunct="1">
                        <a:defRPr sz="1800" b="1" kern="1200">
                          <a:solidFill>
                            <a:schemeClr val="lt1"/>
                          </a:solidFill>
                          <a:latin typeface="Arial" panose="020B0604020202020204"/>
                          <a:ea typeface="微软雅黑" panose="020B0503020204020204" charset="-122"/>
                        </a:defRPr>
                      </a:lvl6pPr>
                      <a:lvl7pPr marL="2743200" algn="l" defTabSz="914400" rtl="0" eaLnBrk="1" latinLnBrk="0" hangingPunct="1">
                        <a:defRPr sz="1800" b="1" kern="1200">
                          <a:solidFill>
                            <a:schemeClr val="lt1"/>
                          </a:solidFill>
                          <a:latin typeface="Arial" panose="020B0604020202020204"/>
                          <a:ea typeface="微软雅黑" panose="020B0503020204020204" charset="-122"/>
                        </a:defRPr>
                      </a:lvl7pPr>
                      <a:lvl8pPr marL="3200400" algn="l" defTabSz="914400" rtl="0" eaLnBrk="1" latinLnBrk="0" hangingPunct="1">
                        <a:defRPr sz="1800" b="1" kern="1200">
                          <a:solidFill>
                            <a:schemeClr val="lt1"/>
                          </a:solidFill>
                          <a:latin typeface="Arial" panose="020B0604020202020204"/>
                          <a:ea typeface="微软雅黑" panose="020B0503020204020204" charset="-122"/>
                        </a:defRPr>
                      </a:lvl8pPr>
                      <a:lvl9pPr marL="3657600" algn="l" defTabSz="914400" rtl="0" eaLnBrk="1" latinLnBrk="0" hangingPunct="1">
                        <a:defRPr sz="1800" b="1" kern="1200">
                          <a:solidFill>
                            <a:schemeClr val="lt1"/>
                          </a:solidFill>
                          <a:latin typeface="Arial" panose="020B0604020202020204"/>
                          <a:ea typeface="微软雅黑" panose="020B0503020204020204" charset="-122"/>
                        </a:defRPr>
                      </a:lvl9pPr>
                    </a:lstStyle>
                    <a:p>
                      <a:pPr algn="ctr"/>
                      <a:r>
                        <a:rPr lang="zh-CN" altLang="en-US" sz="1200" kern="100" dirty="0">
                          <a:effectLst/>
                          <a:latin typeface="等线" panose="02010600030101010101" pitchFamily="2" charset="-122"/>
                          <a:ea typeface="等线" panose="02010600030101010101" pitchFamily="2" charset="-122"/>
                          <a:cs typeface="Times New Roman" panose="02020603050405020304" pitchFamily="18" charset="0"/>
                        </a:rPr>
                        <a:t>功能描述</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159455" marR="159455" marT="79727" marB="79727"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6096E6"/>
                    </a:solidFill>
                  </a:tcPr>
                </a:tc>
                <a:extLst>
                  <a:ext uri="{0D108BD9-81ED-4DB2-BD59-A6C34878D82A}">
                    <a16:rowId xmlns:a16="http://schemas.microsoft.com/office/drawing/2014/main" val="10000"/>
                  </a:ext>
                </a:extLst>
              </a:tr>
              <a:tr h="2139939">
                <a:tc>
                  <a:txBody>
                    <a:bodyPr/>
                    <a:lstStyle/>
                    <a:p>
                      <a:pPr marL="0" algn="ctr" defTabSz="914400" rtl="0" eaLnBrk="1" latinLnBrk="0" hangingPunct="1"/>
                      <a:r>
                        <a:rPr lang="en-US" altLang="zh-CN" sz="1100" b="1" kern="100" dirty="0">
                          <a:solidFill>
                            <a:schemeClr val="bg1"/>
                          </a:solidFill>
                          <a:effectLst/>
                          <a:latin typeface="+mn-lt"/>
                          <a:ea typeface="+mn-ea"/>
                          <a:cs typeface="+mn-cs"/>
                        </a:rPr>
                        <a:t>USB Eject</a:t>
                      </a:r>
                      <a:endParaRPr lang="zh-CN" altLang="en-US" sz="1100" b="1" kern="100" dirty="0">
                        <a:solidFill>
                          <a:schemeClr val="bg1"/>
                        </a:solidFill>
                        <a:effectLst/>
                        <a:latin typeface="+mn-lt"/>
                        <a:ea typeface="+mn-ea"/>
                        <a:cs typeface="+mn-cs"/>
                      </a:endParaRPr>
                    </a:p>
                  </a:txBody>
                  <a:tcPr marL="159455" marR="159455" marT="79727" marB="79727"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6096E6"/>
                    </a:solidFill>
                  </a:tcPr>
                </a:tc>
                <a:tc>
                  <a:txBody>
                    <a:bodyPr/>
                    <a:lstStyle/>
                    <a:p>
                      <a:pPr algn="l"/>
                      <a: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 </a:t>
                      </a:r>
                      <a:r>
                        <a:rPr lang="en-US" altLang="zh-CN"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 </a:t>
                      </a:r>
                      <a: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熄灭：未检测到 </a:t>
                      </a:r>
                      <a:r>
                        <a:rPr lang="en-US" altLang="zh-CN"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USB </a:t>
                      </a:r>
                      <a: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设备；或 </a:t>
                      </a:r>
                      <a:r>
                        <a:rPr lang="en-US" altLang="zh-CN"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USB </a:t>
                      </a:r>
                      <a: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设备正在用于存档，此时移除可能导致数据丢失或损坏。</a:t>
                      </a:r>
                      <a:b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br>
                      <a:r>
                        <a:rPr lang="en-US" altLang="zh-CN"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 </a:t>
                      </a:r>
                      <a: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闪烁红色：</a:t>
                      </a:r>
                      <a:r>
                        <a:rPr lang="en-US" altLang="zh-CN"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USB </a:t>
                      </a:r>
                      <a: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设备已插入并正在准备使用；或按下 </a:t>
                      </a:r>
                      <a:r>
                        <a:rPr lang="en-US" altLang="zh-CN"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USB </a:t>
                      </a:r>
                      <a: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设备旁边的按钮，设备正在准备安全移除；或同时按下 </a:t>
                      </a:r>
                      <a:r>
                        <a:rPr lang="en-US" altLang="zh-CN"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SD </a:t>
                      </a:r>
                      <a: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卡和 </a:t>
                      </a:r>
                      <a:r>
                        <a:rPr lang="en-US" altLang="zh-CN"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USB </a:t>
                      </a:r>
                      <a: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设备旁边的按钮并保持 </a:t>
                      </a:r>
                      <a:r>
                        <a:rPr lang="en-US" altLang="zh-CN"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6 </a:t>
                      </a:r>
                      <a: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秒以上后松开，强震仪</a:t>
                      </a:r>
                      <a:r>
                        <a:rPr lang="en-US" altLang="zh-CN"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 </a:t>
                      </a:r>
                      <a: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正在安全关机。</a:t>
                      </a:r>
                      <a:b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br>
                      <a:r>
                        <a:rPr lang="en-US" altLang="zh-CN"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 </a:t>
                      </a:r>
                      <a: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常亮红色：</a:t>
                      </a:r>
                      <a:r>
                        <a:rPr lang="en-US" altLang="zh-CN"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USB </a:t>
                      </a:r>
                      <a: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设备已准备好使用或正在使用，此时移除不安全，</a:t>
                      </a:r>
                      <a:r>
                        <a:rPr lang="en-US" altLang="zh-CN"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10 </a:t>
                      </a:r>
                      <a: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分钟后会自动熄灭以节省电量。</a:t>
                      </a:r>
                      <a:b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br>
                      <a:r>
                        <a:rPr lang="en-US" altLang="zh-CN"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 </a:t>
                      </a:r>
                      <a: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常亮绿色：按下 </a:t>
                      </a:r>
                      <a:r>
                        <a:rPr lang="en-US" altLang="zh-CN"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USB </a:t>
                      </a:r>
                      <a: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设备旁边的按钮，设备已准备好安全移除；或 </a:t>
                      </a:r>
                      <a:r>
                        <a:rPr lang="en-US" altLang="zh-CN"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USB </a:t>
                      </a:r>
                      <a: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设备插入后无法准备使用，需移除并更换或重新格式化</a:t>
                      </a:r>
                    </a:p>
                  </a:txBody>
                  <a:tcPr marL="159455" marR="159455" marT="79727" marB="79727"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6096E6">
                        <a:tint val="40000"/>
                      </a:srgbClr>
                    </a:solidFill>
                  </a:tcPr>
                </a:tc>
                <a:extLst>
                  <a:ext uri="{0D108BD9-81ED-4DB2-BD59-A6C34878D82A}">
                    <a16:rowId xmlns:a16="http://schemas.microsoft.com/office/drawing/2014/main" val="10006"/>
                  </a:ext>
                </a:extLst>
              </a:tr>
              <a:tr h="2580890">
                <a:tc>
                  <a:txBody>
                    <a:bodyPr/>
                    <a:lstStyle/>
                    <a:p>
                      <a:pPr marL="0" algn="ctr" defTabSz="914400" rtl="0" eaLnBrk="1" latinLnBrk="0" hangingPunct="1"/>
                      <a:r>
                        <a:rPr lang="en-US" altLang="zh-CN" sz="1100" b="1" kern="100" dirty="0">
                          <a:solidFill>
                            <a:schemeClr val="bg1"/>
                          </a:solidFill>
                          <a:effectLst/>
                          <a:latin typeface="+mn-lt"/>
                          <a:ea typeface="+mn-ea"/>
                          <a:cs typeface="+mn-cs"/>
                        </a:rPr>
                        <a:t>Media Eject </a:t>
                      </a:r>
                      <a:endParaRPr lang="zh-CN" altLang="en-US" sz="1100" b="1" kern="100" dirty="0">
                        <a:solidFill>
                          <a:schemeClr val="bg1"/>
                        </a:solidFill>
                        <a:effectLst/>
                        <a:latin typeface="+mn-lt"/>
                        <a:ea typeface="+mn-ea"/>
                        <a:cs typeface="+mn-cs"/>
                      </a:endParaRPr>
                    </a:p>
                  </a:txBody>
                  <a:tcPr marL="159455" marR="159455" marT="79727" marB="79727"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6096E6"/>
                    </a:solidFill>
                  </a:tcPr>
                </a:tc>
                <a:tc>
                  <a:txBody>
                    <a:bodyPr/>
                    <a:lstStyle/>
                    <a:p>
                      <a:pPr algn="l"/>
                      <a:r>
                        <a:rPr lang="en-US" altLang="zh-CN"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 </a:t>
                      </a:r>
                      <a: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熄灭：未检测到 </a:t>
                      </a:r>
                      <a:r>
                        <a:rPr lang="en-US" altLang="zh-CN"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SD </a:t>
                      </a:r>
                      <a: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卡；或 </a:t>
                      </a:r>
                      <a:r>
                        <a:rPr lang="en-US" altLang="zh-CN"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SD </a:t>
                      </a:r>
                      <a: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卡正在用于存档，此时移除可能导致数据丢失或损坏。</a:t>
                      </a:r>
                      <a:b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br>
                      <a:r>
                        <a:rPr lang="en-US" altLang="zh-CN"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 </a:t>
                      </a:r>
                      <a: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闪烁红色：</a:t>
                      </a:r>
                      <a:r>
                        <a:rPr lang="en-US" altLang="zh-CN"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SD </a:t>
                      </a:r>
                      <a: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卡已插入并正在准备使用；或按下 </a:t>
                      </a:r>
                      <a:r>
                        <a:rPr lang="en-US" altLang="zh-CN"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SD </a:t>
                      </a:r>
                      <a: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卡旁边的按钮，卡正在准备安全移除；或同时按下 </a:t>
                      </a:r>
                      <a:r>
                        <a:rPr lang="en-US" altLang="zh-CN"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SD </a:t>
                      </a:r>
                      <a: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卡和 </a:t>
                      </a:r>
                      <a:r>
                        <a:rPr lang="en-US" altLang="zh-CN"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USB </a:t>
                      </a:r>
                      <a: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设备旁边的按钮并保持 </a:t>
                      </a:r>
                      <a:r>
                        <a:rPr lang="en-US" altLang="zh-CN"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6 </a:t>
                      </a:r>
                      <a: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秒以上后松开，强震仪</a:t>
                      </a:r>
                      <a:r>
                        <a:rPr lang="en-US" altLang="zh-CN"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 </a:t>
                      </a:r>
                      <a: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正在安全关机。</a:t>
                      </a:r>
                      <a:b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br>
                      <a:r>
                        <a:rPr lang="en-US" altLang="zh-CN"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 </a:t>
                      </a:r>
                      <a: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常亮红色：</a:t>
                      </a:r>
                      <a:r>
                        <a:rPr lang="en-US" altLang="zh-CN"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SD </a:t>
                      </a:r>
                      <a: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卡已准备好使用或正在使用，此时移除不安全，</a:t>
                      </a:r>
                      <a:r>
                        <a:rPr lang="en-US" altLang="zh-CN"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10 </a:t>
                      </a:r>
                      <a: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分钟后会自动熄灭以节省电量。</a:t>
                      </a:r>
                      <a:b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br>
                      <a:r>
                        <a:rPr lang="en-US" altLang="zh-CN"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 </a:t>
                      </a:r>
                      <a: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常亮绿色：按下 </a:t>
                      </a:r>
                      <a:r>
                        <a:rPr lang="en-US" altLang="zh-CN"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SD </a:t>
                      </a:r>
                      <a: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卡旁边的按钮，卡已准备好安全移除；若 </a:t>
                      </a:r>
                      <a:r>
                        <a:rPr lang="en-US" altLang="zh-CN"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10 </a:t>
                      </a:r>
                      <a: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分钟内未移除，卡将重新准备使用，</a:t>
                      </a:r>
                      <a:r>
                        <a:rPr lang="en-US" altLang="zh-CN"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LED </a:t>
                      </a:r>
                      <a:r>
                        <a:rPr lang="zh-CN" altLang="en-US"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将变为闪烁红色</a:t>
                      </a:r>
                    </a:p>
                  </a:txBody>
                  <a:tcPr marL="159455" marR="159455" marT="79727" marB="79727"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6096E6">
                        <a:tint val="40000"/>
                      </a:srgbClr>
                    </a:solidFill>
                  </a:tcPr>
                </a:tc>
                <a:extLst>
                  <a:ext uri="{0D108BD9-81ED-4DB2-BD59-A6C34878D82A}">
                    <a16:rowId xmlns:a16="http://schemas.microsoft.com/office/drawing/2014/main" val="666925030"/>
                  </a:ext>
                </a:extLst>
              </a:tr>
            </a:tbl>
          </a:graphicData>
        </a:graphic>
      </p:graphicFrame>
    </p:spTree>
    <p:extLst>
      <p:ext uri="{BB962C8B-B14F-4D97-AF65-F5344CB8AC3E}">
        <p14:creationId xmlns:p14="http://schemas.microsoft.com/office/powerpoint/2010/main" val="1293804560"/>
      </p:ext>
    </p:extLst>
  </p:cSld>
  <p:clrMapOvr>
    <a:masterClrMapping/>
  </p:clrMapOvr>
  <p:transition spd="slow">
    <p:push/>
  </p:transition>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6EDA41B8-4DD8-484E-A498-8AAF89A1BDA7"/>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Ghjzkg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BoY85I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GhjzkiQtduluAIAAFMKAAAhAAAAdW5pdmVyc2FsL2ZsYXNoX3NraW5fc2V0dGluZ3MueG1slVZtb9owEP6+X4HYd9K90kkpEqVMqtSt1Vr1u5MciYVjR7ZDx7+fz7EbGwhknCrhu+fxne+NpmpL+eLDZJLmggn5DFpTXirUeN2EFjfTrNVa8FkuuAauZ1zImrDp4uNP+0kTi7zEEjuQYzkbkkPvZm4/YyjOx7c5yhAhF3VD+P5BlGKWkXxbStHy4mJo1b4BySjfGuTVj/lqPeiAUaXvNdRRTOtrlHGURoJSgCF9X6NcZDGSAfOeruxnJKd3df71B7QdVVRb2vITyhCtISXESb5eogzjubk9rsoc5TxBw19toF8+owxCGdmDjC+/+4oyyBBN2/xPjzRSlJjQmHO+iO8cJkhhxg+jukK5SMAHoaOLVXDpsW+9C0Duazj3KY6rFOwJ83qwELDoGYOFli2kiT91NlWJt8dWm/mAxYYwZQChqgc9maCfSKv8NbGux/2BN8qLAOQUPeJVsLaGVRdvAIz1PX61urWrIozvXRcEKGHnlEGEvbJH/jZpPUIGyh75zGgBj5ztj+CHlo7jS3xLXDHPZ99YgRNz9PnyJ29FTw84uCpw7RQeU4sCFgrDeaE1YNXSxOq6kJKjmFJOdrQkmgr+C3HZ3j5GpcmBwXXa6b5KNdUMTrWbjdEs6bBe9hx3o7PG7dj9KPSP684TbXb4zZRoTfKqNj9KajpxPDMkJjHT5DQDt6SBg7znGxFwrO8hUk3kFuSLEGysGy40qLHXi260huBpEuQgTU5nOXWXnEo/b+sM5NpUjYLyWY6VHbCiZcXMn36l8AbFAWPA2lF1Ze7jhL73ZaBwTQBE5pXv2u7QWeqWacpgB372A4V98tDbUmW6dKjhlvoBNjpsOacZ1ZNuVfS9Eq+QQH8C/2rCii4+sIxoe00yZV8WTb5fwn0s0Vr22wybL1xk9ux6KbrY2I8zaJT4z+Q/UEsDBBQAAgAIAGhjzkgqlg9n/gIAAJcLAAAmAAAAdW5pdmVyc2FsL2h0bWxfcHVibGlzaGluZ19zZXR0aW5ncy54bWzNlm9PGjEYwN/zKZouvpRT56YjdxgjGIlOiLBNX5lyLVxjr721PfB8tU+zD7ZPsqdXQIiOnUaWhRDo0z6/51/7tOHRfSrQhGnDlYzwbn0HIyZjRbkcR/jL4HT7ECNjiaREKMkiLBVGR81amOVDwU3SZ9bCUoMAI00jsxFOrM0aQTCdTuvcZNrNKpFb4Jt6rNIg08wwaZkOMkEK+LFFxgyeESoA4JsqOVNr1moIhZ70WdFcMMQpeC65C4qIM5sKHPhVQxLfjbXKJT1RQmmkx8MIvzs8dp/5Gk9q8ZRJlxLTBKET2wahlDsniOjzB4YSxscJeHuwj9GUU5tEeG/fUWB18JRSsn3kxFFOFKRA2hk+ZZZQYokfenuW3VszF3gRLSRJeTyAGeTCj3BrcHt202tfXXQuz28H3e7FoNPzTpQ6wSonDFYNheCQynXMFnZCYi2JE/AbdEZEGBYGy6L5spGSK865MRoqAakvtTAagaeiiPCx5kRgxC0RPF7MWqLHzJ5yATE43d36SFr8CPTxxgnRhi0bms8Yl8W4+U3lgqJC5UjwO4asQhBRnsK/hKHldKORVmkpFcRYZASnDE04mzJ6VGZpBvyToRswkeagCZsvE8x6C99z/oCGbKQ0cBmZwFYFOTeeX38ROCPGPELJ3Met/kWn1b7tXLba11suQEInRMYvhEMJWZrZjfBJgaSycz1IR0xyw8qiUE7LuSqx1V9fBsPTXPgyv3UxltAbLMlmrLykMH/1oLLZhEzKg+gOV4mGI8ihJJ4JEzEcdy5zVhUYE4mUFAUiMTQq4471hKvcgMQfYI82r/fQ6yMuy9EYbg6wqCnTlZA7u3vv9z98PDj81KgHv3783F6rNGvhPUGcOd/DT9Y28UUjf9oNw8D1zufbsNX5v+rCvav21yqZumxfDyoVqd2vhOtWWdU9r7Lqyl8bvaUro5IL0GbG/thAoxE85ZbRt9w0ryj8+vvXb4s3KvwGo1i7ff/fIPxo8dxaeV+FwbMPwBrIVx/TzdpvUEsDBBQAAgAIAGhjzkihT/+0mQEAAB0GAAAfAAAAdW5pdmVyc2FsL2h0bWxfc2tpbl9zZXR0aW5ncy5qc42Uy27CMBBF93xF5G4rRJ/Q7lChUiUWlcqu6sIJQ4hwbMt2UlLEvzdjXrHjlHo28c3JHc9Enm0vqhdJSPQcbe2z3b+7e6sBakYVcO3qrEPPUSeaZQuYZzmwjAPxkPL46UnenYmQMeHWNK4+0FY3/IjAN0vKdBOXAQsV0HRAKwPad0DbhBL/OJUdqtpX1GhzXBgjeD8R3AA3fS5UTi1Drl7tahbowaIEdQFd0gQc06FdXeTZ8WGI0eQSkUvKq5lIRT+myTpVouCLrvyrSoKqf/h6Dwyehi9Tx45l2rwZyP3E0xFGNykVaA2HvI9TjCDMaAys4Tuw6w/UMW4X5NFlpjNzpMc3GE1a0hRaXRqNMVyM116tbg4x2pyBjdkTd7cYDsFoBaplNbnHcEAhC/mPHyiVSLEjLbTd8xPKBF1kPD2kHmAEOTws2nZ171yoPf6EOFdIeFdoFbp9edfk8MHQvTfBq6u9vLOQHQuJPJBDBDTZNYOsoXMY488R3H9GhBpDk1Vej4d6NNZtoGoNai4Eq0//demcfq7e7hdQSwMEFAACAAgAWmfOSD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WmfOSFHldcZvAAAAdgAAABwAAAB1bml2ZXJzYWwvbG9jYWxfc2V0dGluZ3MueG1sDcyxDoJADIDhnadouoO6OXAwmLipg/AADVfIJb3WcI2Rt/e2f/jy9+MvC3x5L8k04KU7I7AuFpNuAefp3l4RipNGElMOqIYwDk0vtpC82b3CAh+hg/eJcw3nJ+Uqb6bO6vBSOaCFR32uiSOehuYPUEsDBBQAAgAIAESUV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FpnzkjJGH6LcgEAAPsCAAApAAAAdW5pdmVyc2FsL3NraW5fY3VzdG9taXphdGlvbl9zZXR0aW5ncy54bWyNUttqGzEQfc9XiPyAJY1uC1uDblsMwSnEEPpUtl61LE20ZaXQEPTx1SYxjhuXVvM0c86cYUanTT/GaB9Snu7Hpz6PU7wJOY/xe1pfINTup7tp/jSHFHJaHSu3YxymX5v4bVpqtZpyH4d+HuyCpjVG3fNDSmrlVM2YYRRJ5qlXyHluK9aAa8BWzFFi29UfEi+6c9iHmM+rtqsT9H3DJqYw500cwuMaTtlvodMNPs79MFZeWgu2RDlMLY4tgRjhkvtCNQAIZLkjDhcpG6kJ8phxDMUoChQQ4Zw0ohBJOdSsa0RVYb4RiEnGqCvU09qNtDaO2iKhIUTXaV41tnSdkRgjQggwV7iAzmBU2VA1NKjlgODAgCjaaKIAdbYzHSveeWE5UtQLjAszBjA+Hve43dtzHav/vc7hnP8QPPsFZ9HFW6sz5mr3D/Ncybtw//OuzwF97VPYDB8u7fV257e7L9fbq8+Xr9589vGBuRi2bv5Xf/8GUEsDBBQAAgAIAFpnzkgM1XO42g4AAKcbAAAXAAAAdW5pdmVyc2FsL3VuaXZlcnNhbC5wbmftV/lXk1e3fqktWhWH1XpFAsShX1uRglEBmYIIFl01QCSVgoRQUSlTkCEJUwItXxVRSEcGEdBoA2FIjJEpgUSqkLYRohKIEAPaFJCMQkxCJnJf8OvqXXet+xdcfnhX3v3kPec8Z+/n7LP3pcjwMIe1TmsBAHA4djT0BACs2gIAb5WusQcR+x/Eu8Afu+wTYYcB+pDzLGi8nRSMCAYAJnmd5ct3QPvd80djsgFgw/2lx46f0XQGACABx0KDUbnxKimi5YOpbfwXxuNGgAR02m3tQ5z/iNLy8QcJpTvlh1GbHhR/QP/pbVjX5s05NyjfXC/dvqMJ8t6O72rqNE9+J/7AD4jKNihsd/c39q71GKqhN9PVftIRIaNFWPNZS7Lpz8ueJxuI+jH5jxFwX+2Li9C3AMDyaM3IuhEH7esQlEUGtX0VDW7ji2aS43AMKo5b2I3eBAAJdfJSVtOCScGQLPHvoNV3oRouyc+Bo9OiAjNnGUXWVP/3wO9q5Zc+k64HgGL0JdA923e6ga+lTeCQnRTw29LSFXAFXAFXwBVwBVwBV8AVcAVcAf8fglVcy7wA7Jru3QgFO4pNm8HXQ6Eo8J/NSDsACP2/Qd+P3ehx3XfyZ3+pOhkBN/4l71sNjZNmCwN9rrHROLMcP6pSqVcDgGIwkYvtwSFFKk/Pnle/xst+je0Y3aYgiIkgFDTdlatpWrBohdE8qypDAim42Sw51cnhBAFAnGI4Iqj3y8mAcFHXbfUpQkNS+8MjEK2aQqJyntmIKpctQrg5rWBVRg6OwzH/mL9onBHmaCtJ2trJVpDPj6keRdpBn+iIgLkHNUGLc2Txw5lc+MLzEqjeKvDkFY70GGdOCAa153T7IQKrtsHWkzLRVShuULD5v+WlJUqyNga+fjRgrrk6qfIjb6WFCD9luwCSkVrmTGYaG2l9sbHoK42htXJ2NPAdHStQ4/PMUFF2OTZtmUtT35iQpGexvo71KZrtkGA503fW/sDusb89NV2bATez4ypkTUQMDGm20Dlq0w73lOdw0n9NVZ7CxkD+3R5PbMOldsMYrlu9Ihl5MnOeNNzg6EtOT4ulq1PRRYGVqYs9E3m++m1DbDV6QwV29T28buDBTTJ83BUTfowwmST1a7xFGpgxfiiaQD6WNl2mcIIuNgd/4aCWpzo8YZ8957VdZV+oG3od8F2LYnzK9NsIqWH1S50H8dtQIs85N/rQqLCZy9jkHMTa/K/E7vyAK/ujvY42CN2e5Qwj0qvXK1x3XcTeVN9fIA1n4Rr4MuMXyLnEay+eTaXdktjdRtfNKSv2NFI5Gha2LioqSKHmQg+jnL8qPH5GvKYpeDZgbxy/pgwaYT1eGcRxKhSLzypHDDL3ww4W/nWu/UxizT7XjV4JmHpcU1GGaYxecMWZXW7iujZKKiGZMAx+osJIt0RKXnYEZvsD3i3CcQL/pyiR1BbTOUSjicu0Juta5GanVT3YidaJd+snd6tFh/A9kKE5XBBn8xaBHR7cYHUV07KXzjpFklwnShM/kA7QBekc4iW1MXe9tAP0Hf9ResFoWzZo2I3SyL9em9cg3XHmBBAqkydGSq2TVU1ryu3ifTI6nEWDKdtjtO/0k1vMY2hh00s6r7RMipPU4xTOIZ0qkBN7NqLIFMWxeLDTV7Vm/8Grfjar72s9NYMaaRhU6fvgoUe+Wv+KnRdCvHVWum/L+7oYvZr12jma+O/kDd1Ggpt8fm5z4z5beH9rJRQKdZMZXOR3MtH3qZO0p68dj3UyFVlif7f6vOmakYtQUpdpQUbe6HqU8M/64T7/CkaCS+dM5Cva9Aez/mBb9ypGfc9qeg3xHCgeJ6Wc9lX5eT6WNog8kMi+2+oI3OghnOUb5W1nZaZze0Pq+UCSt47l+CKyRG/qRr0ufwX5HonhPy+Ib6QnubaKD5Hik3xvN6SDUbpTnh+nzj5Fj0YF6J8mtvBsVo2toMNGyJ/6OXr8bOdsR6BidOycNJ1G4/TkLDF0bwwx9LVKvO89Ydp2SsubJVuXBHOS/PVfnqvLyiIdHg0kpNdNhUVcmGM2/pIu5htpRDTU023XzoEep9/IeTh8QhzcRtGvqWA+s7AgdpFVYjFiFciSUFUV0okU+x4+WyW5szvthFTLFNkp56cEtgIqY4irGUL1LPx5OUkrn0d4Fi4HXCHCyztEokEMIW+ZZkw4pnCuP+Y8TqBuBvmdmJ9JVDh894ufNmBanCoIYFTMRATqRF78zryaGBcDH5eTlKFgp8QT0UMS6vIu0sHpiNc8IZ1MdZiVs/REaVNtIwYtyR3Xi8vrhQ8q3F3ueF74y7An9J3zOSDDK8EFCNx2ZeVuHbMpL98gJUjsCJ2qsSwjTl4cV2KCDWoHeHxx+LKmquXcchr2PrV0nAqya4V/NukShG/HOq1S+NXTa+VPuap8OY4yTU6cn68+OJRDtjPD2VbYkvePa+9x4yenBdNi7hRKq9C1UY1e19+6SWUGeSNq4yMImS810aVrn79kzyT2Ru2nOh0lCNYrqFNfsyT6tHh88vDdOOzi+LKLaMk963w0tfl9AQfcQX2thxJfIwuUT8MQiddPuX04LfgU9ZCvWFucWZn/4BBCq3Mv94mbZgHtWATu2rUq6eedEeekfpIrNPVkVxoadcVYxwyXavIdHJHtVxqZRT4qTogo8abko9o3ZGQHzZGrJxAl03Pqh9Xye7GrJWo0DSthTc2zEMPVk0TVGz1FKMT+n+MwghvQEnmHw95rfExBc7LvdZekjXKzh9sfCgaPhDc6fiW+m5wQMNHbsOr02w/nF7pbsA0P2biOmsbMho2XyvbpZV+QujcKmBSKK0QKHwPvvDBxIJSP8nSXWr5cPBiJqJ34Xr7kgW3eiESSoX14KVcM07Y+Dimh5EjsHdmyAW5KsyzLASso/TY/5Na0sGTC6f2qqX2yfHay61EyCyLrOmgv5fvVStpYCAQOo+gYsbb43Bs90p8Ve6FvDe3q9H4oK/HIkVn97x9STpcsXYotk7ZFQ9LG0hj0SS0bV5yKE/JhOE3Pw5TFhV/aYTjBz6AvsHVfDh+YJmD8lxXNaU6MJOQ1gvJ45OKjB7XBOxNg37trTUpzH76urZ6cJJt3chZOszbt+lSe2nZquIMsxD5R/QiKy9trROVq4Khn2E3VmqQY7u/eRUratFBrj5yDCpLFeZfUizlujvK+/Jk6At2VtPBiREYOIv282jU3AWdWdTZ8sssjgaM2HqROBefUzZ0+EeXDW47O+loqjGd+I56xI725o+seziv72axtYJa9oF2YZKVeFaKufK3da98rc7gFuxfvak4d997rqnkmzjxf+DrZuPUH/eP/MCw3w4buinmpTuZzloJ4xv6i411Uo+HYBWaR0N9NzgQ/Q4T2/8pb1DFGGCRdC+t802q5X0SQ9fXYvva0tmH01lcYqTbTGSWue4J2auxWpP7DcSpL+59T5i379ibV112eai3oLpwF9dSjH09VMROhXulOjzxuUq7IjPOMINW+vfXCXKXJxAx/o2nRATW/kHqDSqSctvRVxOIraFO1R/llZflpOeYz7yGZkUk7SVYFpnPHY9rZ1Do1u9gmrydrMQevYtL8dHGQKEP44PL1M7xNc6s8ud5nMZCLZ6cL2Tg8TMPKz6QVkbe2Yo1YCcD6qKHwTiBJ2UxFrBr3cBsIq0pxWqW6Ks89KW4/MLpHtv4IglM/G98ogS4lpJSrGVqLqf1KmRG+YYtDe1EK5icTd3SbocA4MA4Dtf6edPHpp6jj8qDFZrLX4OPbl09l9OJ0VTzLWd2iWZPdZzEKi+DmaohixI5ewFXeLIBXGl0acV8ihUzYeTqjlrSDIdG3nkqq84skq/BaMTr+DWmvi/0BOAFeYl+N7s6aeo7J8fCqlh7oYoi/i6VWoLVTXkfpAj6Tx8UkxTPsx2TzsOdwVGfQsiNVsWqyyRGFhg/tE1kyoZUpNeMf6azziLuZgTr2QQ+I2ceh9YbrOl31Sz3fm3L6BK8YzQuBrQ6hQdWQjJ5MKhczxLMtmqN5ZqlmPHiPDxe7fXCEPSOAg9mNVvLCsUuM0twTZac5NnzkEhU4yVZsW6bsTStJdWnl5HnhqqqWzxVRxI0Jl2aBOq0cktlaukrZRDCZ+uKW71BPfKaU8mf+S7VQWeGvPlhAyNpwofnB1Pa7HrVVtOFQ3kK/Jz2m4vINSGh2u9p4hwyeDJE/QqZtV1DXkjPHc39cXiLx5fKxGNn3YED0iSQdcl375DPPdv73UaOqi6AUdxfox5Ik1tt7kLBuVYeEXvbtE4fDgqzuBptlRpX1bIEdfCBaUe9pfllPZvntimTCi5ybqSZC3ROp7n3Csphhy/pWnkZHikSfTKZDEurCoMS7gZXXmrFQMPuFf25tbwwJ0h8oLbvUtJAst38c1/Ymyq4h/2M8WFOkF+PgNov2pWGPx9U3Q0caG0jj6hJiadkxw1yjSTmftSm2alCwsDDcP+pA6Y41FI7xyXM7P/+nZBP9U7LtBsuSznEzzxMJowU5SKwUfQuDa7oP3AWDx8CI6EGf+G9EdR/8e4NNwmS88HftXUFSsHRDsYp0JVFUfv1NoZldz9hSENZPntsggSnn6VJJBo/oXRz76X1vnmXKM1oYaIjzT5ga0A/5a+L2F0+nECaJBDNIjRlBE+PE3mDon20olt6yFfWXY6tsMFPAIn8OMnbDBu33A6c90iZGf6acKNBITbxkYcpYbCPH47lNrr3Kz/2+WfFshnV9qQjnk7SyfMnZuNw/ktIq5qaHJ5CZm6FnzMousE1RKgl71BwN13vnBdBhprQasAeapa8DnlOafT4Oh7njXbbWp3wxQvQbqI0oCDviO+qfxj//Gwe/5V2deYuOSTax15eFueb9pUzc4RURCQCN8p3lRjxT0/WqkWQzZEaiLKilBJVUBOUtipStHi15Uj8AeBW16391f3EmeQtjfBtoS1ARcSawGxmv+dsAT7rkbyPWmpTVAQ54Go0LRSQhkcOdkySJxxoAuI2y7qVCKRSqhmvG6nRiTOcesCNEeaJ8LEWxbYsOZ9YgbKyad7DgPMCxI+Gh9MMJ3/w3UEsDBBQAAgAIAFpnzkhwa966SwAAAGoAAAAbAAAAdW5pdmVyc2FsL3VuaXZlcnNhbC5wbmcueG1ss7GvyM1RKEstKs7Mz7NVMtQzULK34+WyKShKLctMLVeoAIoBBSFASaESyDVCcMszU0oybJXMzUwRYhmpmekZJbZKpuYmcEF9oJEAUEsBAgAAFAACAAgAaGPOSBUOrShkBAAABxEAAB0AAAAAAAAAAQAAAAAAAAAAAHVuaXZlcnNhbC9jb21tb25fbWVzc2FnZXMubG5nUEsBAgAAFAACAAgAaGPOSAh+CyMpAwAAhgwAACcAAAAAAAAAAQAAAAAAnwQAAHVuaXZlcnNhbC9mbGFzaF9wdWJsaXNoaW5nX3NldHRpbmdzLnhtbFBLAQIAABQAAgAIAGhjzkiQtduluAIAAFMKAAAhAAAAAAAAAAEAAAAAAA0IAAB1bml2ZXJzYWwvZmxhc2hfc2tpbl9zZXR0aW5ncy54bWxQSwECAAAUAAIACABoY85IKpYPZ/4CAACXCwAAJgAAAAAAAAABAAAAAAAECwAAdW5pdmVyc2FsL2h0bWxfcHVibGlzaGluZ19zZXR0aW5ncy54bWxQSwECAAAUAAIACABoY85IoU//tJkBAAAdBgAAHwAAAAAAAAABAAAAAABGDgAAdW5pdmVyc2FsL2h0bWxfc2tpbl9zZXR0aW5ncy5qc1BLAQIAABQAAgAIAFpnzkg9PC/RwQAAAOUBAAAaAAAAAAAAAAEAAAAAABwQAAB1bml2ZXJzYWwvaTE4bl9wcmVzZXRzLnhtbFBLAQIAABQAAgAIAFpnzkhR5XXGbwAAAHYAAAAcAAAAAAAAAAEAAAAAABURAAB1bml2ZXJzYWwvbG9jYWxfc2V0dGluZ3MueG1sUEsBAgAAFAACAAgARJRXRyO0Tvv7AgAAsAgAABQAAAAAAAAAAQAAAAAAvhEAAHVuaXZlcnNhbC9wbGF5ZXIueG1sUEsBAgAAFAACAAgAWmfOSMkYfotyAQAA+wIAACkAAAAAAAAAAQAAAAAA6xQAAHVuaXZlcnNhbC9za2luX2N1c3RvbWl6YXRpb25fc2V0dGluZ3MueG1sUEsBAgAAFAACAAgAWmfOSAzVc7jaDgAApxsAABcAAAAAAAAAAAAAAAAApBYAAHVuaXZlcnNhbC91bml2ZXJzYWwucG5nUEsBAgAAFAACAAgAWmfOSHBr3rpLAAAAagAAABsAAAAAAAAAAQAAAAAAsyUAAHVuaXZlcnNhbC91bml2ZXJzYWwucG5nLnhtbFBLBQYAAAAACwALAEkDAAA3JgAAAAA="/>
  <p:tag name="ISPRING_PRESENTATION_TITLE" val="10079.pptx"/>
  <p:tag name="KSO_WPP_MARK_KEY" val="853ba9bc-bde7-4cef-b877-6710a6039f81"/>
  <p:tag name="COMMONDATA" val="eyJoZGlkIjoiMDA3ZmZmNjE5YmExMDI2NzJjNDBhNDAzMzRhZGFjNWUifQ=="/>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DP01">
      <a:dk1>
        <a:srgbClr val="000000"/>
      </a:dk1>
      <a:lt1>
        <a:srgbClr val="FFFFFF"/>
      </a:lt1>
      <a:dk2>
        <a:srgbClr val="44546A"/>
      </a:dk2>
      <a:lt2>
        <a:srgbClr val="E7E6E6"/>
      </a:lt2>
      <a:accent1>
        <a:srgbClr val="548280"/>
      </a:accent1>
      <a:accent2>
        <a:srgbClr val="3F3F3F"/>
      </a:accent2>
      <a:accent3>
        <a:srgbClr val="7F7F7F"/>
      </a:accent3>
      <a:accent4>
        <a:srgbClr val="A5A5A5"/>
      </a:accent4>
      <a:accent5>
        <a:srgbClr val="D8D8D8"/>
      </a:accent5>
      <a:accent6>
        <a:srgbClr val="F2F2F2"/>
      </a:accent6>
      <a:hlink>
        <a:srgbClr val="FF0000"/>
      </a:hlink>
      <a:folHlink>
        <a:srgbClr val="954F72"/>
      </a:folHlink>
    </a:clrScheme>
    <a:fontScheme name="Temp">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707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WPS">
      <a:dk1>
        <a:sysClr val="windowText" lastClr="000000"/>
      </a:dk1>
      <a:lt1>
        <a:sysClr val="window" lastClr="FFFFFF"/>
      </a:lt1>
      <a:dk2>
        <a:srgbClr val="0F1423"/>
      </a:dk2>
      <a:lt2>
        <a:srgbClr val="FFFFFF"/>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10818</Words>
  <Application>Microsoft Office PowerPoint</Application>
  <PresentationFormat>宽屏</PresentationFormat>
  <Paragraphs>447</Paragraphs>
  <Slides>69</Slides>
  <Notes>0</Notes>
  <HiddenSlides>0</HiddenSlides>
  <MMClips>0</MMClips>
  <ScaleCrop>false</ScaleCrop>
  <HeadingPairs>
    <vt:vector size="6" baseType="variant">
      <vt:variant>
        <vt:lpstr>已用的字体</vt:lpstr>
      </vt:variant>
      <vt:variant>
        <vt:i4>14</vt:i4>
      </vt:variant>
      <vt:variant>
        <vt:lpstr>主题</vt:lpstr>
      </vt:variant>
      <vt:variant>
        <vt:i4>3</vt:i4>
      </vt:variant>
      <vt:variant>
        <vt:lpstr>幻灯片标题</vt:lpstr>
      </vt:variant>
      <vt:variant>
        <vt:i4>69</vt:i4>
      </vt:variant>
    </vt:vector>
  </HeadingPairs>
  <TitlesOfParts>
    <vt:vector size="86" baseType="lpstr">
      <vt:lpstr>DeepSeek-CJK-patch</vt:lpstr>
      <vt:lpstr>Inter</vt:lpstr>
      <vt:lpstr>等线</vt:lpstr>
      <vt:lpstr>等线 Light</vt:lpstr>
      <vt:lpstr>苹方-简</vt:lpstr>
      <vt:lpstr>宋体</vt:lpstr>
      <vt:lpstr>Abadi</vt:lpstr>
      <vt:lpstr>Arial</vt:lpstr>
      <vt:lpstr>Calibri</vt:lpstr>
      <vt:lpstr>Courier New</vt:lpstr>
      <vt:lpstr>Segoe UI</vt:lpstr>
      <vt:lpstr>Symbol</vt:lpstr>
      <vt:lpstr>Verdana</vt:lpstr>
      <vt:lpstr>Wingdings</vt:lpstr>
      <vt:lpstr>Office 主题</vt:lpstr>
      <vt:lpstr>1_自定义设计方案</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阈值触发</vt:lpstr>
      <vt:lpstr>STA/SLA触发</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http:/www.ypppt.com</cp:keywords>
  <cp:lastModifiedBy/>
  <cp:revision>143</cp:revision>
  <dcterms:created xsi:type="dcterms:W3CDTF">2017-02-23T02:39:00Z</dcterms:created>
  <dcterms:modified xsi:type="dcterms:W3CDTF">2026-01-21T06:11:33Z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051B9ADF4D824E55A6984C25AE8AF0FE_13</vt:lpwstr>
  </property>
  <property fmtid="{D5CDD505-2E9C-101B-9397-08002B2CF9AE}" pid="3" name="KSOProductBuildVer">
    <vt:lpwstr>2052-12.1.0.21171</vt:lpwstr>
  </property>
  <property fmtid="{D5CDD505-2E9C-101B-9397-08002B2CF9AE}" pid="4" name="commondata">
    <vt:lpwstr>eyJoZGlkIjoiYWEzYjQ4OGQxNGRjNzhmZWE0MWFlZmQyNzg4NTFhZjAifQ==</vt:lpwstr>
  </property>
</Properties>
</file>